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5"/>
  </p:handoutMasterIdLst>
  <p:sldIdLst>
    <p:sldId id="256" r:id="rId2"/>
    <p:sldId id="257" r:id="rId3"/>
    <p:sldId id="266" r:id="rId4"/>
    <p:sldId id="269" r:id="rId5"/>
    <p:sldId id="261" r:id="rId6"/>
    <p:sldId id="262" r:id="rId7"/>
    <p:sldId id="264" r:id="rId8"/>
    <p:sldId id="263" r:id="rId9"/>
    <p:sldId id="265" r:id="rId10"/>
    <p:sldId id="267" r:id="rId11"/>
    <p:sldId id="268" r:id="rId12"/>
    <p:sldId id="270" r:id="rId13"/>
    <p:sldId id="260" r:id="rId1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126" y="9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C3D0AB6B-7232-4E3A-A031-22D51CFD26F7}"/>
    <pc:docChg chg="modSld modMainMaster">
      <pc:chgData name="" userId="" providerId="" clId="Web-{C3D0AB6B-7232-4E3A-A031-22D51CFD26F7}" dt="2018-09-12T14:01:34.482" v="0"/>
      <pc:docMkLst>
        <pc:docMk/>
      </pc:docMkLst>
      <pc:sldChg chg="mod">
        <pc:chgData name="" userId="" providerId="" clId="Web-{C3D0AB6B-7232-4E3A-A031-22D51CFD26F7}" dt="2018-09-12T14:01:34.482" v="0"/>
        <pc:sldMkLst>
          <pc:docMk/>
          <pc:sldMk cId="752231896" sldId="256"/>
        </pc:sldMkLst>
      </pc:sldChg>
      <pc:sldChg chg="mod">
        <pc:chgData name="" userId="" providerId="" clId="Web-{C3D0AB6B-7232-4E3A-A031-22D51CFD26F7}" dt="2018-09-12T14:01:34.482" v="0"/>
        <pc:sldMkLst>
          <pc:docMk/>
          <pc:sldMk cId="2010341334" sldId="257"/>
        </pc:sldMkLst>
      </pc:sldChg>
      <pc:sldChg chg="mod">
        <pc:chgData name="" userId="" providerId="" clId="Web-{C3D0AB6B-7232-4E3A-A031-22D51CFD26F7}" dt="2018-09-12T14:01:34.482" v="0"/>
        <pc:sldMkLst>
          <pc:docMk/>
          <pc:sldMk cId="377032585" sldId="260"/>
        </pc:sldMkLst>
      </pc:sldChg>
      <pc:sldChg chg="mod">
        <pc:chgData name="" userId="" providerId="" clId="Web-{C3D0AB6B-7232-4E3A-A031-22D51CFD26F7}" dt="2018-09-12T14:01:34.482" v="0"/>
        <pc:sldMkLst>
          <pc:docMk/>
          <pc:sldMk cId="1775429086" sldId="261"/>
        </pc:sldMkLst>
      </pc:sldChg>
      <pc:sldChg chg="mod">
        <pc:chgData name="" userId="" providerId="" clId="Web-{C3D0AB6B-7232-4E3A-A031-22D51CFD26F7}" dt="2018-09-12T14:01:34.482" v="0"/>
        <pc:sldMkLst>
          <pc:docMk/>
          <pc:sldMk cId="3965156500" sldId="262"/>
        </pc:sldMkLst>
      </pc:sldChg>
      <pc:sldChg chg="mod">
        <pc:chgData name="" userId="" providerId="" clId="Web-{C3D0AB6B-7232-4E3A-A031-22D51CFD26F7}" dt="2018-09-12T14:01:34.482" v="0"/>
        <pc:sldMkLst>
          <pc:docMk/>
          <pc:sldMk cId="2754659971" sldId="263"/>
        </pc:sldMkLst>
      </pc:sldChg>
      <pc:sldChg chg="mod">
        <pc:chgData name="" userId="" providerId="" clId="Web-{C3D0AB6B-7232-4E3A-A031-22D51CFD26F7}" dt="2018-09-12T14:01:34.482" v="0"/>
        <pc:sldMkLst>
          <pc:docMk/>
          <pc:sldMk cId="19518461" sldId="264"/>
        </pc:sldMkLst>
      </pc:sldChg>
      <pc:sldChg chg="mod">
        <pc:chgData name="" userId="" providerId="" clId="Web-{C3D0AB6B-7232-4E3A-A031-22D51CFD26F7}" dt="2018-09-12T14:01:34.482" v="0"/>
        <pc:sldMkLst>
          <pc:docMk/>
          <pc:sldMk cId="567045543" sldId="265"/>
        </pc:sldMkLst>
      </pc:sldChg>
      <pc:sldChg chg="mod">
        <pc:chgData name="" userId="" providerId="" clId="Web-{C3D0AB6B-7232-4E3A-A031-22D51CFD26F7}" dt="2018-09-12T14:01:34.482" v="0"/>
        <pc:sldMkLst>
          <pc:docMk/>
          <pc:sldMk cId="3084105014" sldId="266"/>
        </pc:sldMkLst>
      </pc:sldChg>
      <pc:sldChg chg="mod">
        <pc:chgData name="" userId="" providerId="" clId="Web-{C3D0AB6B-7232-4E3A-A031-22D51CFD26F7}" dt="2018-09-12T14:01:34.482" v="0"/>
        <pc:sldMkLst>
          <pc:docMk/>
          <pc:sldMk cId="856445173" sldId="267"/>
        </pc:sldMkLst>
      </pc:sldChg>
      <pc:sldChg chg="mod">
        <pc:chgData name="" userId="" providerId="" clId="Web-{C3D0AB6B-7232-4E3A-A031-22D51CFD26F7}" dt="2018-09-12T14:01:34.482" v="0"/>
        <pc:sldMkLst>
          <pc:docMk/>
          <pc:sldMk cId="3474720104" sldId="268"/>
        </pc:sldMkLst>
      </pc:sldChg>
      <pc:sldChg chg="mod">
        <pc:chgData name="" userId="" providerId="" clId="Web-{C3D0AB6B-7232-4E3A-A031-22D51CFD26F7}" dt="2018-09-12T14:01:34.482" v="0"/>
        <pc:sldMkLst>
          <pc:docMk/>
          <pc:sldMk cId="1379248619" sldId="269"/>
        </pc:sldMkLst>
      </pc:sldChg>
      <pc:sldChg chg="mod">
        <pc:chgData name="" userId="" providerId="" clId="Web-{C3D0AB6B-7232-4E3A-A031-22D51CFD26F7}" dt="2018-09-12T14:01:34.482" v="0"/>
        <pc:sldMkLst>
          <pc:docMk/>
          <pc:sldMk cId="1653005986" sldId="270"/>
        </pc:sldMkLst>
      </pc:sldChg>
      <pc:sldMasterChg chg="mod setBg modSldLayout">
        <pc:chgData name="" userId="" providerId="" clId="Web-{C3D0AB6B-7232-4E3A-A031-22D51CFD26F7}" dt="2018-09-12T14:01:34.482" v="0"/>
        <pc:sldMasterMkLst>
          <pc:docMk/>
          <pc:sldMasterMk cId="2515371357" sldId="2147483648"/>
        </pc:sldMasterMkLst>
        <pc:sldLayoutChg chg="mod setBg">
          <pc:chgData name="" userId="" providerId="" clId="Web-{C3D0AB6B-7232-4E3A-A031-22D51CFD26F7}" dt="2018-09-12T14:01:34.482" v="0"/>
          <pc:sldLayoutMkLst>
            <pc:docMk/>
            <pc:sldMasterMk cId="2515371357" sldId="2147483648"/>
            <pc:sldLayoutMk cId="3226617904" sldId="2147483649"/>
          </pc:sldLayoutMkLst>
        </pc:sldLayoutChg>
        <pc:sldLayoutChg chg="mod setBg">
          <pc:chgData name="" userId="" providerId="" clId="Web-{C3D0AB6B-7232-4E3A-A031-22D51CFD26F7}" dt="2018-09-12T14:01:34.482" v="0"/>
          <pc:sldLayoutMkLst>
            <pc:docMk/>
            <pc:sldMasterMk cId="2515371357" sldId="2147483648"/>
            <pc:sldLayoutMk cId="2727636788" sldId="2147483650"/>
          </pc:sldLayoutMkLst>
        </pc:sldLayoutChg>
        <pc:sldLayoutChg chg="mod setBg">
          <pc:chgData name="" userId="" providerId="" clId="Web-{C3D0AB6B-7232-4E3A-A031-22D51CFD26F7}" dt="2018-09-12T14:01:34.482" v="0"/>
          <pc:sldLayoutMkLst>
            <pc:docMk/>
            <pc:sldMasterMk cId="2515371357" sldId="2147483648"/>
            <pc:sldLayoutMk cId="2547804934" sldId="2147483651"/>
          </pc:sldLayoutMkLst>
        </pc:sldLayoutChg>
        <pc:sldLayoutChg chg="mod setBg">
          <pc:chgData name="" userId="" providerId="" clId="Web-{C3D0AB6B-7232-4E3A-A031-22D51CFD26F7}" dt="2018-09-12T14:01:34.482" v="0"/>
          <pc:sldLayoutMkLst>
            <pc:docMk/>
            <pc:sldMasterMk cId="2515371357" sldId="2147483648"/>
            <pc:sldLayoutMk cId="2152028023" sldId="2147483652"/>
          </pc:sldLayoutMkLst>
        </pc:sldLayoutChg>
        <pc:sldLayoutChg chg="mod setBg">
          <pc:chgData name="" userId="" providerId="" clId="Web-{C3D0AB6B-7232-4E3A-A031-22D51CFD26F7}" dt="2018-09-12T14:01:34.482" v="0"/>
          <pc:sldLayoutMkLst>
            <pc:docMk/>
            <pc:sldMasterMk cId="2515371357" sldId="2147483648"/>
            <pc:sldLayoutMk cId="2515318273" sldId="2147483653"/>
          </pc:sldLayoutMkLst>
        </pc:sldLayoutChg>
        <pc:sldLayoutChg chg="mod setBg">
          <pc:chgData name="" userId="" providerId="" clId="Web-{C3D0AB6B-7232-4E3A-A031-22D51CFD26F7}" dt="2018-09-12T14:01:34.482" v="0"/>
          <pc:sldLayoutMkLst>
            <pc:docMk/>
            <pc:sldMasterMk cId="2515371357" sldId="2147483648"/>
            <pc:sldLayoutMk cId="1463438237" sldId="2147483654"/>
          </pc:sldLayoutMkLst>
        </pc:sldLayoutChg>
        <pc:sldLayoutChg chg="mod setBg">
          <pc:chgData name="" userId="" providerId="" clId="Web-{C3D0AB6B-7232-4E3A-A031-22D51CFD26F7}" dt="2018-09-12T14:01:34.482" v="0"/>
          <pc:sldLayoutMkLst>
            <pc:docMk/>
            <pc:sldMasterMk cId="2515371357" sldId="2147483648"/>
            <pc:sldLayoutMk cId="3686523068" sldId="2147483655"/>
          </pc:sldLayoutMkLst>
        </pc:sldLayoutChg>
        <pc:sldLayoutChg chg="mod setBg">
          <pc:chgData name="" userId="" providerId="" clId="Web-{C3D0AB6B-7232-4E3A-A031-22D51CFD26F7}" dt="2018-09-12T14:01:34.482" v="0"/>
          <pc:sldLayoutMkLst>
            <pc:docMk/>
            <pc:sldMasterMk cId="2515371357" sldId="2147483648"/>
            <pc:sldLayoutMk cId="2969830" sldId="2147483656"/>
          </pc:sldLayoutMkLst>
        </pc:sldLayoutChg>
        <pc:sldLayoutChg chg="mod setBg">
          <pc:chgData name="" userId="" providerId="" clId="Web-{C3D0AB6B-7232-4E3A-A031-22D51CFD26F7}" dt="2018-09-12T14:01:34.482" v="0"/>
          <pc:sldLayoutMkLst>
            <pc:docMk/>
            <pc:sldMasterMk cId="2515371357" sldId="2147483648"/>
            <pc:sldLayoutMk cId="101484081" sldId="2147483657"/>
          </pc:sldLayoutMkLst>
        </pc:sldLayoutChg>
        <pc:sldLayoutChg chg="mod setBg">
          <pc:chgData name="" userId="" providerId="" clId="Web-{C3D0AB6B-7232-4E3A-A031-22D51CFD26F7}" dt="2018-09-12T14:01:34.482" v="0"/>
          <pc:sldLayoutMkLst>
            <pc:docMk/>
            <pc:sldMasterMk cId="2515371357" sldId="2147483648"/>
            <pc:sldLayoutMk cId="2714510758" sldId="2147483658"/>
          </pc:sldLayoutMkLst>
        </pc:sldLayoutChg>
        <pc:sldLayoutChg chg="mod setBg">
          <pc:chgData name="" userId="" providerId="" clId="Web-{C3D0AB6B-7232-4E3A-A031-22D51CFD26F7}" dt="2018-09-12T14:01:34.482" v="0"/>
          <pc:sldLayoutMkLst>
            <pc:docMk/>
            <pc:sldMasterMk cId="2515371357" sldId="2147483648"/>
            <pc:sldLayoutMk cId="1317081854" sldId="2147483659"/>
          </pc:sldLayoutMkLst>
        </pc:sldLayoutChg>
      </pc:sldMaster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3CA8224-4A95-4B28-B1D6-31AC5E14350C}" type="datetimeFigureOut">
              <a:rPr lang="en-US" smtClean="0"/>
              <a:t>9/12/2018</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7366A2A-5AF9-4F80-BA28-4FC9F02DD185}" type="slidenum">
              <a:rPr lang="en-US" smtClean="0"/>
              <a:t>‹#›</a:t>
            </a:fld>
            <a:endParaRPr lang="en-US"/>
          </a:p>
        </p:txBody>
      </p:sp>
    </p:spTree>
    <p:extLst>
      <p:ext uri="{BB962C8B-B14F-4D97-AF65-F5344CB8AC3E}">
        <p14:creationId xmlns:p14="http://schemas.microsoft.com/office/powerpoint/2010/main" val="201390247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D7ACD3F-F527-499E-97DA-19A8AD3F0EA1}" type="datetimeFigureOut">
              <a:rPr lang="en-US" smtClean="0"/>
              <a:t>9/12/2018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79ABE8-A425-4674-811F-65C2100A3A89}" type="slidenum">
              <a:rPr lang="en-US" smtClean="0"/>
              <a:t>‹#›</a:t>
            </a:fld>
            <a:endParaRPr lang="en-US"/>
          </a:p>
        </p:txBody>
      </p:sp>
    </p:spTree>
    <p:extLst>
      <p:ext uri="{BB962C8B-B14F-4D97-AF65-F5344CB8AC3E}">
        <p14:creationId xmlns:p14="http://schemas.microsoft.com/office/powerpoint/2010/main" val="3226617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7ACD3F-F527-499E-97DA-19A8AD3F0EA1}" type="datetimeFigureOut">
              <a:rPr lang="en-US" smtClean="0"/>
              <a:t>9/12/2018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79ABE8-A425-4674-811F-65C2100A3A89}" type="slidenum">
              <a:rPr lang="en-US" smtClean="0"/>
              <a:t>‹#›</a:t>
            </a:fld>
            <a:endParaRPr lang="en-US"/>
          </a:p>
        </p:txBody>
      </p:sp>
    </p:spTree>
    <p:extLst>
      <p:ext uri="{BB962C8B-B14F-4D97-AF65-F5344CB8AC3E}">
        <p14:creationId xmlns:p14="http://schemas.microsoft.com/office/powerpoint/2010/main" val="2727636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7ACD3F-F527-499E-97DA-19A8AD3F0EA1}" type="datetimeFigureOut">
              <a:rPr lang="en-US" smtClean="0"/>
              <a:t>9/12/2018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79ABE8-A425-4674-811F-65C2100A3A89}" type="slidenum">
              <a:rPr lang="en-US" smtClean="0"/>
              <a:t>‹#›</a:t>
            </a:fld>
            <a:endParaRPr lang="en-US"/>
          </a:p>
        </p:txBody>
      </p:sp>
    </p:spTree>
    <p:extLst>
      <p:ext uri="{BB962C8B-B14F-4D97-AF65-F5344CB8AC3E}">
        <p14:creationId xmlns:p14="http://schemas.microsoft.com/office/powerpoint/2010/main" val="2547804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D7ACD3F-F527-499E-97DA-19A8AD3F0EA1}" type="datetimeFigureOut">
              <a:rPr lang="en-US" smtClean="0"/>
              <a:t>9/12/2018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79ABE8-A425-4674-811F-65C2100A3A89}" type="slidenum">
              <a:rPr lang="en-US" smtClean="0"/>
              <a:t>‹#›</a:t>
            </a:fld>
            <a:endParaRPr lang="en-US"/>
          </a:p>
        </p:txBody>
      </p:sp>
    </p:spTree>
    <p:extLst>
      <p:ext uri="{BB962C8B-B14F-4D97-AF65-F5344CB8AC3E}">
        <p14:creationId xmlns:p14="http://schemas.microsoft.com/office/powerpoint/2010/main" val="2152028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D7ACD3F-F527-499E-97DA-19A8AD3F0EA1}" type="datetimeFigureOut">
              <a:rPr lang="en-US" smtClean="0"/>
              <a:t>9/12/2018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79ABE8-A425-4674-811F-65C2100A3A89}" type="slidenum">
              <a:rPr lang="en-US" smtClean="0"/>
              <a:t>‹#›</a:t>
            </a:fld>
            <a:endParaRPr lang="en-US"/>
          </a:p>
        </p:txBody>
      </p:sp>
    </p:spTree>
    <p:extLst>
      <p:ext uri="{BB962C8B-B14F-4D97-AF65-F5344CB8AC3E}">
        <p14:creationId xmlns:p14="http://schemas.microsoft.com/office/powerpoint/2010/main" val="2515318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D7ACD3F-F527-499E-97DA-19A8AD3F0EA1}" type="datetimeFigureOut">
              <a:rPr lang="en-US" smtClean="0"/>
              <a:t>9/12/2018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79ABE8-A425-4674-811F-65C2100A3A89}" type="slidenum">
              <a:rPr lang="en-US" smtClean="0"/>
              <a:t>‹#›</a:t>
            </a:fld>
            <a:endParaRPr lang="en-US"/>
          </a:p>
        </p:txBody>
      </p:sp>
    </p:spTree>
    <p:extLst>
      <p:ext uri="{BB962C8B-B14F-4D97-AF65-F5344CB8AC3E}">
        <p14:creationId xmlns:p14="http://schemas.microsoft.com/office/powerpoint/2010/main" val="1463438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7ACD3F-F527-499E-97DA-19A8AD3F0EA1}" type="datetimeFigureOut">
              <a:rPr lang="en-US" smtClean="0"/>
              <a:t>9/12/2018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79ABE8-A425-4674-811F-65C2100A3A89}" type="slidenum">
              <a:rPr lang="en-US" smtClean="0"/>
              <a:t>‹#›</a:t>
            </a:fld>
            <a:endParaRPr lang="en-US"/>
          </a:p>
        </p:txBody>
      </p:sp>
    </p:spTree>
    <p:extLst>
      <p:ext uri="{BB962C8B-B14F-4D97-AF65-F5344CB8AC3E}">
        <p14:creationId xmlns:p14="http://schemas.microsoft.com/office/powerpoint/2010/main" val="3686523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D7ACD3F-F527-499E-97DA-19A8AD3F0EA1}" type="datetimeFigureOut">
              <a:rPr lang="en-US" smtClean="0"/>
              <a:t>9/12/2018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79ABE8-A425-4674-811F-65C2100A3A89}" type="slidenum">
              <a:rPr lang="en-US" smtClean="0"/>
              <a:t>‹#›</a:t>
            </a:fld>
            <a:endParaRPr lang="en-US"/>
          </a:p>
        </p:txBody>
      </p:sp>
    </p:spTree>
    <p:extLst>
      <p:ext uri="{BB962C8B-B14F-4D97-AF65-F5344CB8AC3E}">
        <p14:creationId xmlns:p14="http://schemas.microsoft.com/office/powerpoint/2010/main" val="2969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D7ACD3F-F527-499E-97DA-19A8AD3F0EA1}" type="datetimeFigureOut">
              <a:rPr lang="en-US" smtClean="0"/>
              <a:t>9/12/2018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79ABE8-A425-4674-811F-65C2100A3A89}" type="slidenum">
              <a:rPr lang="en-US" smtClean="0"/>
              <a:t>‹#›</a:t>
            </a:fld>
            <a:endParaRPr lang="en-US"/>
          </a:p>
        </p:txBody>
      </p:sp>
    </p:spTree>
    <p:extLst>
      <p:ext uri="{BB962C8B-B14F-4D97-AF65-F5344CB8AC3E}">
        <p14:creationId xmlns:p14="http://schemas.microsoft.com/office/powerpoint/2010/main" val="101484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7ACD3F-F527-499E-97DA-19A8AD3F0EA1}" type="datetimeFigureOut">
              <a:rPr lang="en-US" smtClean="0"/>
              <a:t>9/12/2018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79ABE8-A425-4674-811F-65C2100A3A89}" type="slidenum">
              <a:rPr lang="en-US" smtClean="0"/>
              <a:t>‹#›</a:t>
            </a:fld>
            <a:endParaRPr lang="en-US"/>
          </a:p>
        </p:txBody>
      </p:sp>
    </p:spTree>
    <p:extLst>
      <p:ext uri="{BB962C8B-B14F-4D97-AF65-F5344CB8AC3E}">
        <p14:creationId xmlns:p14="http://schemas.microsoft.com/office/powerpoint/2010/main" val="2714510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7ACD3F-F527-499E-97DA-19A8AD3F0EA1}" type="datetimeFigureOut">
              <a:rPr lang="en-US" smtClean="0"/>
              <a:t>9/12/2018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79ABE8-A425-4674-811F-65C2100A3A89}" type="slidenum">
              <a:rPr lang="en-US" smtClean="0"/>
              <a:t>‹#›</a:t>
            </a:fld>
            <a:endParaRPr lang="en-US"/>
          </a:p>
        </p:txBody>
      </p:sp>
    </p:spTree>
    <p:extLst>
      <p:ext uri="{BB962C8B-B14F-4D97-AF65-F5344CB8AC3E}">
        <p14:creationId xmlns:p14="http://schemas.microsoft.com/office/powerpoint/2010/main" val="1317081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7ACD3F-F527-499E-97DA-19A8AD3F0EA1}" type="datetimeFigureOut">
              <a:rPr lang="en-US" smtClean="0"/>
              <a:t>9/12/2018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79ABE8-A425-4674-811F-65C2100A3A89}" type="slidenum">
              <a:rPr lang="en-US" smtClean="0"/>
              <a:t>‹#›</a:t>
            </a:fld>
            <a:endParaRPr lang="en-US"/>
          </a:p>
        </p:txBody>
      </p:sp>
    </p:spTree>
    <p:extLst>
      <p:ext uri="{BB962C8B-B14F-4D97-AF65-F5344CB8AC3E}">
        <p14:creationId xmlns:p14="http://schemas.microsoft.com/office/powerpoint/2010/main" val="25153713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8.xml.rels><?xml version="1.0" encoding="UTF-8" standalone="yes"?>
<Relationships xmlns="http://schemas.openxmlformats.org/package/2006/relationships"><Relationship Id="rId2" Type="http://schemas.openxmlformats.org/officeDocument/2006/relationships/hyperlink" Target="https://piie.com/system/files/documents/trump-trade-war-timeline.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824037"/>
          </a:xfrm>
        </p:spPr>
        <p:txBody>
          <a:bodyPr/>
          <a:lstStyle/>
          <a:p>
            <a:r>
              <a:rPr lang="en-US" dirty="0"/>
              <a:t>Tariffs and Trade</a:t>
            </a:r>
            <a:br>
              <a:rPr lang="en-US" dirty="0"/>
            </a:br>
            <a:r>
              <a:rPr lang="en-US" sz="4800" dirty="0"/>
              <a:t>Merton D. Finkler, Ph.D.</a:t>
            </a:r>
          </a:p>
        </p:txBody>
      </p:sp>
      <p:sp>
        <p:nvSpPr>
          <p:cNvPr id="3" name="Subtitle 2"/>
          <p:cNvSpPr>
            <a:spLocks noGrp="1"/>
          </p:cNvSpPr>
          <p:nvPr>
            <p:ph type="subTitle" idx="1"/>
          </p:nvPr>
        </p:nvSpPr>
        <p:spPr>
          <a:xfrm>
            <a:off x="1524000" y="3670300"/>
            <a:ext cx="9144000" cy="2336800"/>
          </a:xfrm>
        </p:spPr>
        <p:txBody>
          <a:bodyPr/>
          <a:lstStyle/>
          <a:p>
            <a:r>
              <a:rPr lang="en-US" sz="3200" dirty="0"/>
              <a:t>Discussion with Golden K Kiwanis Club</a:t>
            </a:r>
          </a:p>
          <a:p>
            <a:r>
              <a:rPr lang="en-US" sz="3200" dirty="0"/>
              <a:t>Good Shepherd Lutheran Church</a:t>
            </a:r>
          </a:p>
          <a:p>
            <a:r>
              <a:rPr lang="en-US" sz="3200" dirty="0"/>
              <a:t>September 12, 2018</a:t>
            </a:r>
          </a:p>
          <a:p>
            <a:endParaRPr lang="en-US" dirty="0"/>
          </a:p>
          <a:p>
            <a:endParaRPr lang="en-US" dirty="0"/>
          </a:p>
        </p:txBody>
      </p:sp>
    </p:spTree>
    <p:extLst>
      <p:ext uri="{BB962C8B-B14F-4D97-AF65-F5344CB8AC3E}">
        <p14:creationId xmlns:p14="http://schemas.microsoft.com/office/powerpoint/2010/main" val="752231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to Be Addressed</a:t>
            </a:r>
          </a:p>
        </p:txBody>
      </p:sp>
      <p:sp>
        <p:nvSpPr>
          <p:cNvPr id="3" name="Content Placeholder 2"/>
          <p:cNvSpPr>
            <a:spLocks noGrp="1"/>
          </p:cNvSpPr>
          <p:nvPr>
            <p:ph idx="1"/>
          </p:nvPr>
        </p:nvSpPr>
        <p:spPr/>
        <p:txBody>
          <a:bodyPr/>
          <a:lstStyle/>
          <a:p>
            <a:r>
              <a:rPr lang="en-US" dirty="0"/>
              <a:t>Tariffs – a definition and history</a:t>
            </a:r>
          </a:p>
          <a:p>
            <a:r>
              <a:rPr lang="en-US" dirty="0"/>
              <a:t>The composition of imported goods and services</a:t>
            </a:r>
          </a:p>
          <a:p>
            <a:r>
              <a:rPr lang="en-US" dirty="0"/>
              <a:t>The relationship between imports and exports</a:t>
            </a:r>
          </a:p>
          <a:p>
            <a:r>
              <a:rPr lang="en-US" dirty="0"/>
              <a:t>Trade deficits (current account) must be matched by capital inflows (capital account). Causality can be either direction.</a:t>
            </a:r>
          </a:p>
          <a:p>
            <a:r>
              <a:rPr lang="en-US" dirty="0"/>
              <a:t>Tariff related legislation</a:t>
            </a:r>
          </a:p>
          <a:p>
            <a:r>
              <a:rPr lang="en-US" dirty="0"/>
              <a:t>Two examples of the effects of Trumpian tariffs</a:t>
            </a:r>
          </a:p>
          <a:p>
            <a:r>
              <a:rPr lang="en-US" dirty="0"/>
              <a:t>Many pleas for exemptions from tariffs lead to “crony capitalism</a:t>
            </a:r>
          </a:p>
          <a:p>
            <a:endParaRPr lang="en-US" dirty="0"/>
          </a:p>
        </p:txBody>
      </p:sp>
    </p:spTree>
    <p:extLst>
      <p:ext uri="{BB962C8B-B14F-4D97-AF65-F5344CB8AC3E}">
        <p14:creationId xmlns:p14="http://schemas.microsoft.com/office/powerpoint/2010/main" val="2010341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7C38A-0656-4448-A8DF-21F48591221A}"/>
              </a:ext>
            </a:extLst>
          </p:cNvPr>
          <p:cNvSpPr>
            <a:spLocks noGrp="1"/>
          </p:cNvSpPr>
          <p:nvPr>
            <p:ph type="title"/>
          </p:nvPr>
        </p:nvSpPr>
        <p:spPr/>
        <p:txBody>
          <a:bodyPr/>
          <a:lstStyle/>
          <a:p>
            <a:r>
              <a:rPr lang="en-US" dirty="0"/>
              <a:t>Tariffs defined</a:t>
            </a:r>
          </a:p>
        </p:txBody>
      </p:sp>
      <p:sp>
        <p:nvSpPr>
          <p:cNvPr id="3" name="Content Placeholder 2">
            <a:extLst>
              <a:ext uri="{FF2B5EF4-FFF2-40B4-BE49-F238E27FC236}">
                <a16:creationId xmlns:a16="http://schemas.microsoft.com/office/drawing/2014/main" id="{756033C7-271E-4699-A069-4D117D56E393}"/>
              </a:ext>
            </a:extLst>
          </p:cNvPr>
          <p:cNvSpPr>
            <a:spLocks noGrp="1"/>
          </p:cNvSpPr>
          <p:nvPr>
            <p:ph idx="1"/>
          </p:nvPr>
        </p:nvSpPr>
        <p:spPr/>
        <p:txBody>
          <a:bodyPr/>
          <a:lstStyle/>
          <a:p>
            <a:r>
              <a:rPr lang="en-US" dirty="0"/>
              <a:t>In his 1906 </a:t>
            </a:r>
            <a:r>
              <a:rPr lang="en-US" i="1" dirty="0"/>
              <a:t>Devil’s Dictionary,</a:t>
            </a:r>
            <a:r>
              <a:rPr lang="en-US" dirty="0"/>
              <a:t> Ambrose Bierce’s defined tariffs as “A scale of taxes on imports, designed to protect domestic producers from consumers.” </a:t>
            </a:r>
          </a:p>
          <a:p>
            <a:r>
              <a:rPr lang="en-US" dirty="0"/>
              <a:t>First part: an excise tax on a subset of products and services provided by sellers outside the domestic economy.</a:t>
            </a:r>
          </a:p>
          <a:p>
            <a:r>
              <a:rPr lang="en-US" dirty="0"/>
              <a:t>Second part: designed to protect domestic producer is an intention not a result.</a:t>
            </a:r>
          </a:p>
          <a:p>
            <a:r>
              <a:rPr lang="en-US" dirty="0"/>
              <a:t>Comment: the effects depend upon supply and demand for the product being taxed.</a:t>
            </a:r>
          </a:p>
          <a:p>
            <a:endParaRPr lang="en-US" dirty="0"/>
          </a:p>
        </p:txBody>
      </p:sp>
    </p:spTree>
    <p:extLst>
      <p:ext uri="{BB962C8B-B14F-4D97-AF65-F5344CB8AC3E}">
        <p14:creationId xmlns:p14="http://schemas.microsoft.com/office/powerpoint/2010/main" val="3084105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4748607-BA7A-46C1-BC6F-A29DB9334BD6}"/>
              </a:ext>
            </a:extLst>
          </p:cNvPr>
          <p:cNvPicPr preferRelativeResize="0">
            <a:picLocks/>
          </p:cNvPicPr>
          <p:nvPr/>
        </p:nvPicPr>
        <p:blipFill>
          <a:blip r:embed="rId2">
            <a:extLst>
              <a:ext uri="{28A0092B-C50C-407E-A947-70E740481C1C}">
                <a14:useLocalDpi xmlns:a14="http://schemas.microsoft.com/office/drawing/2010/main" val="0"/>
              </a:ext>
            </a:extLst>
          </a:blip>
          <a:stretch>
            <a:fillRect/>
          </a:stretch>
        </p:blipFill>
        <p:spPr>
          <a:xfrm>
            <a:off x="0" y="1"/>
            <a:ext cx="12192000" cy="5140959"/>
          </a:xfrm>
          <a:prstGeom prst="rect">
            <a:avLst/>
          </a:prstGeom>
        </p:spPr>
      </p:pic>
      <p:sp>
        <p:nvSpPr>
          <p:cNvPr id="7" name="TextBox 6">
            <a:extLst>
              <a:ext uri="{FF2B5EF4-FFF2-40B4-BE49-F238E27FC236}">
                <a16:creationId xmlns:a16="http://schemas.microsoft.com/office/drawing/2014/main" id="{1848B7AC-6CCA-4290-B24B-9F3700F1F954}"/>
              </a:ext>
            </a:extLst>
          </p:cNvPr>
          <p:cNvSpPr txBox="1"/>
          <p:nvPr/>
        </p:nvSpPr>
        <p:spPr>
          <a:xfrm>
            <a:off x="284480" y="5232400"/>
            <a:ext cx="11714480" cy="1200329"/>
          </a:xfrm>
          <a:prstGeom prst="rect">
            <a:avLst/>
          </a:prstGeom>
          <a:noFill/>
        </p:spPr>
        <p:txBody>
          <a:bodyPr wrap="square" rtlCol="0">
            <a:spAutoFit/>
          </a:bodyPr>
          <a:lstStyle/>
          <a:p>
            <a:pPr marL="285750" indent="-285750">
              <a:buFont typeface="Arial" panose="020B0604020202020204" pitchFamily="34" charset="0"/>
              <a:buChar char="•"/>
            </a:pPr>
            <a:r>
              <a:rPr lang="en-US" dirty="0"/>
              <a:t>Hamilton wanted tariffs to protect US manufacturing.  Tariff Act of 1789 – first major act of Congress</a:t>
            </a:r>
          </a:p>
          <a:p>
            <a:pPr marL="285750" indent="-285750">
              <a:buFont typeface="Arial" panose="020B0604020202020204" pitchFamily="34" charset="0"/>
              <a:buChar char="•"/>
            </a:pPr>
            <a:r>
              <a:rPr lang="en-US" dirty="0"/>
              <a:t>In the 19</a:t>
            </a:r>
            <a:r>
              <a:rPr lang="en-US" baseline="30000" dirty="0"/>
              <a:t>th</a:t>
            </a:r>
            <a:r>
              <a:rPr lang="en-US" dirty="0"/>
              <a:t> century, tariffs made up as much as a third of Federal government revenue</a:t>
            </a:r>
          </a:p>
          <a:p>
            <a:pPr marL="285750" indent="-285750">
              <a:buFont typeface="Arial" panose="020B0604020202020204" pitchFamily="34" charset="0"/>
              <a:buChar char="•"/>
            </a:pPr>
            <a:r>
              <a:rPr lang="en-US" dirty="0"/>
              <a:t>On the eve of WWI, tariffs made up 20% of revenue.</a:t>
            </a:r>
          </a:p>
          <a:p>
            <a:pPr marL="285750" indent="-285750">
              <a:buFont typeface="Arial" panose="020B0604020202020204" pitchFamily="34" charset="0"/>
              <a:buChar char="•"/>
            </a:pPr>
            <a:r>
              <a:rPr lang="en-US" dirty="0"/>
              <a:t>Presently, tariffs account for roughly $26 billion per year or .05% of governmental revenues</a:t>
            </a:r>
          </a:p>
        </p:txBody>
      </p:sp>
    </p:spTree>
    <p:extLst>
      <p:ext uri="{BB962C8B-B14F-4D97-AF65-F5344CB8AC3E}">
        <p14:creationId xmlns:p14="http://schemas.microsoft.com/office/powerpoint/2010/main" val="1379248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2300" y="500062"/>
            <a:ext cx="10515600" cy="1325563"/>
          </a:xfrm>
        </p:spPr>
        <p:txBody>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2300" y="500062"/>
            <a:ext cx="10515600" cy="5676901"/>
          </a:xfrm>
        </p:spPr>
      </p:pic>
    </p:spTree>
    <p:extLst>
      <p:ext uri="{BB962C8B-B14F-4D97-AF65-F5344CB8AC3E}">
        <p14:creationId xmlns:p14="http://schemas.microsoft.com/office/powerpoint/2010/main" val="1775429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365125"/>
            <a:ext cx="10515600" cy="5811838"/>
          </a:xfrm>
        </p:spPr>
      </p:pic>
    </p:spTree>
    <p:extLst>
      <p:ext uri="{BB962C8B-B14F-4D97-AF65-F5344CB8AC3E}">
        <p14:creationId xmlns:p14="http://schemas.microsoft.com/office/powerpoint/2010/main" val="3965156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Current and Capital Account Transactions </a:t>
            </a:r>
            <a:br>
              <a:rPr lang="en-US" dirty="0"/>
            </a:br>
            <a:r>
              <a:rPr lang="en-US" dirty="0"/>
              <a:t>($ Billions)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85611026"/>
              </p:ext>
            </p:extLst>
          </p:nvPr>
        </p:nvGraphicFramePr>
        <p:xfrm>
          <a:off x="838193" y="1839118"/>
          <a:ext cx="10604506" cy="5018881"/>
        </p:xfrm>
        <a:graphic>
          <a:graphicData uri="http://schemas.openxmlformats.org/drawingml/2006/table">
            <a:tbl>
              <a:tblPr/>
              <a:tblGrid>
                <a:gridCol w="2811633">
                  <a:extLst>
                    <a:ext uri="{9D8B030D-6E8A-4147-A177-3AD203B41FA5}">
                      <a16:colId xmlns:a16="http://schemas.microsoft.com/office/drawing/2014/main" val="20000"/>
                    </a:ext>
                  </a:extLst>
                </a:gridCol>
                <a:gridCol w="708443">
                  <a:extLst>
                    <a:ext uri="{9D8B030D-6E8A-4147-A177-3AD203B41FA5}">
                      <a16:colId xmlns:a16="http://schemas.microsoft.com/office/drawing/2014/main" val="20001"/>
                    </a:ext>
                  </a:extLst>
                </a:gridCol>
                <a:gridCol w="708443">
                  <a:extLst>
                    <a:ext uri="{9D8B030D-6E8A-4147-A177-3AD203B41FA5}">
                      <a16:colId xmlns:a16="http://schemas.microsoft.com/office/drawing/2014/main" val="20002"/>
                    </a:ext>
                  </a:extLst>
                </a:gridCol>
                <a:gridCol w="708443">
                  <a:extLst>
                    <a:ext uri="{9D8B030D-6E8A-4147-A177-3AD203B41FA5}">
                      <a16:colId xmlns:a16="http://schemas.microsoft.com/office/drawing/2014/main" val="20003"/>
                    </a:ext>
                  </a:extLst>
                </a:gridCol>
                <a:gridCol w="708443">
                  <a:extLst>
                    <a:ext uri="{9D8B030D-6E8A-4147-A177-3AD203B41FA5}">
                      <a16:colId xmlns:a16="http://schemas.microsoft.com/office/drawing/2014/main" val="20004"/>
                    </a:ext>
                  </a:extLst>
                </a:gridCol>
                <a:gridCol w="708443">
                  <a:extLst>
                    <a:ext uri="{9D8B030D-6E8A-4147-A177-3AD203B41FA5}">
                      <a16:colId xmlns:a16="http://schemas.microsoft.com/office/drawing/2014/main" val="20005"/>
                    </a:ext>
                  </a:extLst>
                </a:gridCol>
                <a:gridCol w="708443">
                  <a:extLst>
                    <a:ext uri="{9D8B030D-6E8A-4147-A177-3AD203B41FA5}">
                      <a16:colId xmlns:a16="http://schemas.microsoft.com/office/drawing/2014/main" val="20006"/>
                    </a:ext>
                  </a:extLst>
                </a:gridCol>
                <a:gridCol w="708443">
                  <a:extLst>
                    <a:ext uri="{9D8B030D-6E8A-4147-A177-3AD203B41FA5}">
                      <a16:colId xmlns:a16="http://schemas.microsoft.com/office/drawing/2014/main" val="20007"/>
                    </a:ext>
                  </a:extLst>
                </a:gridCol>
                <a:gridCol w="708443">
                  <a:extLst>
                    <a:ext uri="{9D8B030D-6E8A-4147-A177-3AD203B41FA5}">
                      <a16:colId xmlns:a16="http://schemas.microsoft.com/office/drawing/2014/main" val="20008"/>
                    </a:ext>
                  </a:extLst>
                </a:gridCol>
                <a:gridCol w="708443">
                  <a:extLst>
                    <a:ext uri="{9D8B030D-6E8A-4147-A177-3AD203B41FA5}">
                      <a16:colId xmlns:a16="http://schemas.microsoft.com/office/drawing/2014/main" val="20009"/>
                    </a:ext>
                  </a:extLst>
                </a:gridCol>
                <a:gridCol w="708443">
                  <a:extLst>
                    <a:ext uri="{9D8B030D-6E8A-4147-A177-3AD203B41FA5}">
                      <a16:colId xmlns:a16="http://schemas.microsoft.com/office/drawing/2014/main" val="20010"/>
                    </a:ext>
                  </a:extLst>
                </a:gridCol>
                <a:gridCol w="708443">
                  <a:extLst>
                    <a:ext uri="{9D8B030D-6E8A-4147-A177-3AD203B41FA5}">
                      <a16:colId xmlns:a16="http://schemas.microsoft.com/office/drawing/2014/main" val="20011"/>
                    </a:ext>
                  </a:extLst>
                </a:gridCol>
              </a:tblGrid>
              <a:tr h="287425">
                <a:tc gridSpan="12">
                  <a:txBody>
                    <a:bodyPr/>
                    <a:lstStyle/>
                    <a:p>
                      <a:pPr algn="ctr" fontAlgn="b"/>
                      <a:endParaRPr lang="en-US" sz="1500" b="1" i="0" u="none" strike="noStrike" dirty="0">
                        <a:solidFill>
                          <a:srgbClr val="000000"/>
                        </a:solidFill>
                        <a:effectLst/>
                        <a:latin typeface="Arial Narrow" panose="020B0606020202030204" pitchFamily="34" charset="0"/>
                      </a:endParaRP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21096">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ctr"/>
                      <a:endParaRPr lang="en-US"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l" fontAlgn="ctr"/>
                      <a:endParaRPr lang="en-US"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243206">
                <a:tc>
                  <a:txBody>
                    <a:bodyPr/>
                    <a:lstStyle/>
                    <a:p>
                      <a:pPr algn="ctr" fontAlgn="b"/>
                      <a:endParaRPr lang="en-US" sz="1100" b="1" i="0" u="none" strike="noStrike">
                        <a:solidFill>
                          <a:srgbClr val="000000"/>
                        </a:solidFill>
                        <a:effectLst/>
                        <a:latin typeface="Arial Narrow" panose="020B0606020202030204" pitchFamily="34" charset="0"/>
                      </a:endParaRPr>
                    </a:p>
                  </a:txBody>
                  <a:tcPr marL="9525" marR="9525" marT="9525" marB="0" anchor="b">
                    <a:lnL>
                      <a:noFill/>
                    </a:lnL>
                    <a:lnR>
                      <a:noFill/>
                    </a:lnR>
                    <a:lnT>
                      <a:noFill/>
                    </a:lnT>
                    <a:lnB>
                      <a:noFill/>
                    </a:lnB>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221096">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221096">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221096">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221096">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r h="221096">
                <a:tc>
                  <a:txBody>
                    <a:bodyPr/>
                    <a:lstStyle/>
                    <a:p>
                      <a:pPr algn="l" fontAlgn="b"/>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7"/>
                  </a:ext>
                </a:extLst>
              </a:tr>
              <a:tr h="221096">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8"/>
                  </a:ext>
                </a:extLst>
              </a:tr>
              <a:tr h="243206">
                <a:tc>
                  <a:txBody>
                    <a:bodyPr/>
                    <a:lstStyle/>
                    <a:p>
                      <a:pPr algn="ctr" fontAlgn="b"/>
                      <a:endParaRPr lang="en-US" sz="1100" b="1" i="0" u="none" strike="noStrike">
                        <a:solidFill>
                          <a:srgbClr val="000000"/>
                        </a:solidFill>
                        <a:effectLst/>
                        <a:latin typeface="Arial Narrow" panose="020B0606020202030204" pitchFamily="34" charset="0"/>
                      </a:endParaRPr>
                    </a:p>
                  </a:txBody>
                  <a:tcPr marL="9525" marR="9525" marT="9525" marB="0" anchor="b">
                    <a:lnL>
                      <a:noFill/>
                    </a:lnL>
                    <a:lnR>
                      <a:noFill/>
                    </a:lnR>
                    <a:lnT>
                      <a:noFill/>
                    </a:lnT>
                    <a:lnB>
                      <a:noFill/>
                    </a:lnB>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9"/>
                  </a:ext>
                </a:extLst>
              </a:tr>
              <a:tr h="243206">
                <a:tc>
                  <a:txBody>
                    <a:bodyPr/>
                    <a:lstStyle/>
                    <a:p>
                      <a:pPr algn="l" fontAlgn="b"/>
                      <a:endParaRPr lang="en-US" sz="1100" b="0" i="0" u="none" strike="noStrike">
                        <a:solidFill>
                          <a:srgbClr val="000000"/>
                        </a:solidFill>
                        <a:effectLst/>
                        <a:latin typeface="Arial Narrow" panose="020B0606020202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10"/>
                  </a:ext>
                </a:extLst>
              </a:tr>
              <a:tr h="243206">
                <a:tc>
                  <a:txBody>
                    <a:bodyPr/>
                    <a:lstStyle/>
                    <a:p>
                      <a:pPr algn="l" fontAlgn="b"/>
                      <a:endParaRPr lang="en-US" sz="1100" b="1" i="0" u="none" strike="noStrike">
                        <a:solidFill>
                          <a:srgbClr val="000000"/>
                        </a:solidFill>
                        <a:effectLst/>
                        <a:latin typeface="Arial Narrow" panose="020B0606020202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11"/>
                  </a:ext>
                </a:extLst>
              </a:tr>
              <a:tr h="221096">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12"/>
                  </a:ext>
                </a:extLst>
              </a:tr>
              <a:tr h="221096">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13"/>
                  </a:ext>
                </a:extLst>
              </a:tr>
              <a:tr h="221096">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14"/>
                  </a:ext>
                </a:extLst>
              </a:tr>
              <a:tr h="221096">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15"/>
                  </a:ext>
                </a:extLst>
              </a:tr>
              <a:tr h="221096">
                <a:tc>
                  <a:txBody>
                    <a:bodyPr/>
                    <a:lstStyle/>
                    <a:p>
                      <a:pPr algn="l" fontAlgn="b"/>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16"/>
                  </a:ext>
                </a:extLst>
              </a:tr>
              <a:tr h="221096">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17"/>
                  </a:ext>
                </a:extLst>
              </a:tr>
              <a:tr h="221096">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18"/>
                  </a:ext>
                </a:extLst>
              </a:tr>
              <a:tr h="221096">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19"/>
                  </a:ext>
                </a:extLst>
              </a:tr>
              <a:tr h="221096">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20"/>
                  </a:ext>
                </a:extLst>
              </a:tr>
              <a:tr h="221096">
                <a:tc gridSpan="4">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21"/>
                  </a:ext>
                </a:extLst>
              </a:tr>
            </a:tbl>
          </a:graphicData>
        </a:graphic>
      </p:graphicFrame>
      <p:graphicFrame>
        <p:nvGraphicFramePr>
          <p:cNvPr id="3" name="Object 2">
            <a:extLst>
              <a:ext uri="{FF2B5EF4-FFF2-40B4-BE49-F238E27FC236}">
                <a16:creationId xmlns:a16="http://schemas.microsoft.com/office/drawing/2014/main" id="{F4C6615C-A4A4-486C-8FA5-FE546D0EDF20}"/>
              </a:ext>
            </a:extLst>
          </p:cNvPr>
          <p:cNvGraphicFramePr>
            <a:graphicFrameLocks noChangeAspect="1"/>
          </p:cNvGraphicFramePr>
          <p:nvPr>
            <p:extLst>
              <p:ext uri="{D42A27DB-BD31-4B8C-83A1-F6EECF244321}">
                <p14:modId xmlns:p14="http://schemas.microsoft.com/office/powerpoint/2010/main" val="358308032"/>
              </p:ext>
            </p:extLst>
          </p:nvPr>
        </p:nvGraphicFramePr>
        <p:xfrm>
          <a:off x="1002323" y="1995853"/>
          <a:ext cx="10146323" cy="4497021"/>
        </p:xfrm>
        <a:graphic>
          <a:graphicData uri="http://schemas.openxmlformats.org/presentationml/2006/ole">
            <mc:AlternateContent xmlns:mc="http://schemas.openxmlformats.org/markup-compatibility/2006">
              <mc:Choice xmlns:v="urn:schemas-microsoft-com:vml" Requires="v">
                <p:oleObj spid="_x0000_s1034" name="Worksheet" r:id="rId3" imgW="7726848" imgH="3847915" progId="Excel.Sheet.12">
                  <p:embed/>
                </p:oleObj>
              </mc:Choice>
              <mc:Fallback>
                <p:oleObj name="Worksheet" r:id="rId3" imgW="7726848" imgH="3847915" progId="Excel.Sheet.12">
                  <p:embed/>
                  <p:pic>
                    <p:nvPicPr>
                      <p:cNvPr id="0" name=""/>
                      <p:cNvPicPr/>
                      <p:nvPr/>
                    </p:nvPicPr>
                    <p:blipFill>
                      <a:blip r:embed="rId4"/>
                      <a:stretch>
                        <a:fillRect/>
                      </a:stretch>
                    </p:blipFill>
                    <p:spPr>
                      <a:xfrm>
                        <a:off x="1002323" y="1995853"/>
                        <a:ext cx="10146323" cy="4497021"/>
                      </a:xfrm>
                      <a:prstGeom prst="rect">
                        <a:avLst/>
                      </a:prstGeom>
                    </p:spPr>
                  </p:pic>
                </p:oleObj>
              </mc:Fallback>
            </mc:AlternateContent>
          </a:graphicData>
        </a:graphic>
      </p:graphicFrame>
    </p:spTree>
    <p:extLst>
      <p:ext uri="{BB962C8B-B14F-4D97-AF65-F5344CB8AC3E}">
        <p14:creationId xmlns:p14="http://schemas.microsoft.com/office/powerpoint/2010/main" val="19518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Tariff – Related Legislation</a:t>
            </a:r>
          </a:p>
        </p:txBody>
      </p:sp>
      <p:sp>
        <p:nvSpPr>
          <p:cNvPr id="3" name="Content Placeholder 2"/>
          <p:cNvSpPr>
            <a:spLocks noGrp="1"/>
          </p:cNvSpPr>
          <p:nvPr>
            <p:ph idx="1"/>
          </p:nvPr>
        </p:nvSpPr>
        <p:spPr>
          <a:xfrm>
            <a:off x="838200" y="1447800"/>
            <a:ext cx="10515600" cy="4729163"/>
          </a:xfrm>
        </p:spPr>
        <p:txBody>
          <a:bodyPr>
            <a:normAutofit lnSpcReduction="10000"/>
          </a:bodyPr>
          <a:lstStyle/>
          <a:p>
            <a:r>
              <a:rPr lang="en-US" dirty="0"/>
              <a:t>Section 232 of Trade Expansion Act of 1962</a:t>
            </a:r>
          </a:p>
          <a:p>
            <a:pPr lvl="1"/>
            <a:r>
              <a:rPr lang="en-US" dirty="0"/>
              <a:t>authorizes the President of the United States, through tariffs or other means, to adjust the imports of goods or materials from other countries if it deems the quantity or circumstances surrounding those imports to threaten national security.</a:t>
            </a:r>
          </a:p>
          <a:p>
            <a:r>
              <a:rPr lang="en-US" dirty="0"/>
              <a:t>Section 301 of Trade Act of 1974</a:t>
            </a:r>
          </a:p>
          <a:p>
            <a:pPr lvl="1"/>
            <a:r>
              <a:rPr lang="en-US" dirty="0"/>
              <a:t>authorizes the President to take all appropriate action, including retaliation, to obtain the removal of any act, policy, or practice of a foreign government that violates an international trade agreement or is unjustified, unreasonable, or discriminatory, and that burdens or restricts U.S. commerce. </a:t>
            </a:r>
          </a:p>
          <a:p>
            <a:r>
              <a:rPr lang="en-US" dirty="0"/>
              <a:t>Trump tariff time line </a:t>
            </a:r>
            <a:r>
              <a:rPr lang="en-US" dirty="0">
                <a:hlinkClick r:id="rId2"/>
              </a:rPr>
              <a:t>https://piie.com/system/files/documents/trump-trade-war-timeline.pdf</a:t>
            </a:r>
            <a:endParaRPr lang="en-US" dirty="0"/>
          </a:p>
          <a:p>
            <a:endParaRPr lang="en-US" dirty="0"/>
          </a:p>
        </p:txBody>
      </p:sp>
    </p:spTree>
    <p:extLst>
      <p:ext uri="{BB962C8B-B14F-4D97-AF65-F5344CB8AC3E}">
        <p14:creationId xmlns:p14="http://schemas.microsoft.com/office/powerpoint/2010/main" val="2754659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Agriculture Loses From Tariff War</a:t>
            </a:r>
          </a:p>
        </p:txBody>
      </p:sp>
      <p:sp>
        <p:nvSpPr>
          <p:cNvPr id="3" name="Content Placeholder 2"/>
          <p:cNvSpPr>
            <a:spLocks noGrp="1"/>
          </p:cNvSpPr>
          <p:nvPr>
            <p:ph idx="1"/>
          </p:nvPr>
        </p:nvSpPr>
        <p:spPr>
          <a:xfrm>
            <a:off x="838200" y="1468315"/>
            <a:ext cx="10515600" cy="5292970"/>
          </a:xfrm>
        </p:spPr>
        <p:txBody>
          <a:bodyPr>
            <a:normAutofit/>
          </a:bodyPr>
          <a:lstStyle/>
          <a:p>
            <a:r>
              <a:rPr lang="en-US" dirty="0"/>
              <a:t>Cherries</a:t>
            </a:r>
          </a:p>
          <a:p>
            <a:pPr lvl="1"/>
            <a:r>
              <a:rPr lang="en-US" dirty="0"/>
              <a:t>In response to US tariffs on steel and aluminum, China imposed a 25% tariff on cherries, which they raised to 50% on July 6</a:t>
            </a:r>
            <a:r>
              <a:rPr lang="en-US" baseline="30000" dirty="0"/>
              <a:t>th</a:t>
            </a:r>
            <a:endParaRPr lang="en-US" dirty="0"/>
          </a:p>
          <a:p>
            <a:pPr lvl="1"/>
            <a:r>
              <a:rPr lang="en-US" dirty="0"/>
              <a:t>Cherries are a luxury item for the affluent Chinese</a:t>
            </a:r>
          </a:p>
          <a:p>
            <a:pPr lvl="1"/>
            <a:r>
              <a:rPr lang="en-US" dirty="0"/>
              <a:t>Since cherries are perishable and the crop was already set to harvest and pack, China provided 2 options: buy nothing or sellers absorb the entire tariff.</a:t>
            </a:r>
          </a:p>
          <a:p>
            <a:pPr lvl="1"/>
            <a:r>
              <a:rPr lang="en-US" dirty="0"/>
              <a:t>Since cherries are not easily storable (though some could be frozen), Pacific Northwest cherry exporters had to absorb the losses.</a:t>
            </a:r>
          </a:p>
          <a:p>
            <a:pPr lvl="1"/>
            <a:r>
              <a:rPr lang="en-US" dirty="0"/>
              <a:t>Similar patterns for pears and apples</a:t>
            </a:r>
          </a:p>
          <a:p>
            <a:pPr lvl="1"/>
            <a:r>
              <a:rPr lang="en-US" dirty="0"/>
              <a:t>Similar counter tariffs for Mexico and India</a:t>
            </a:r>
          </a:p>
          <a:p>
            <a:r>
              <a:rPr lang="en-US" dirty="0"/>
              <a:t>Result: farmers are forced to “dump” their products in markets at prices below the cost of production.</a:t>
            </a:r>
          </a:p>
        </p:txBody>
      </p:sp>
    </p:spTree>
    <p:extLst>
      <p:ext uri="{BB962C8B-B14F-4D97-AF65-F5344CB8AC3E}">
        <p14:creationId xmlns:p14="http://schemas.microsoft.com/office/powerpoint/2010/main" val="567045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2F21F-A194-4475-840B-497682FFE8B2}"/>
              </a:ext>
            </a:extLst>
          </p:cNvPr>
          <p:cNvSpPr>
            <a:spLocks noGrp="1"/>
          </p:cNvSpPr>
          <p:nvPr>
            <p:ph type="title"/>
          </p:nvPr>
        </p:nvSpPr>
        <p:spPr/>
        <p:txBody>
          <a:bodyPr/>
          <a:lstStyle/>
          <a:p>
            <a:r>
              <a:rPr lang="en-US" dirty="0"/>
              <a:t>The Harley-Davidson Case</a:t>
            </a:r>
          </a:p>
        </p:txBody>
      </p:sp>
      <p:sp>
        <p:nvSpPr>
          <p:cNvPr id="3" name="Content Placeholder 2">
            <a:extLst>
              <a:ext uri="{FF2B5EF4-FFF2-40B4-BE49-F238E27FC236}">
                <a16:creationId xmlns:a16="http://schemas.microsoft.com/office/drawing/2014/main" id="{A60AF061-DD5C-459D-93A1-AB85C2CEFF8E}"/>
              </a:ext>
            </a:extLst>
          </p:cNvPr>
          <p:cNvSpPr>
            <a:spLocks noGrp="1"/>
          </p:cNvSpPr>
          <p:nvPr>
            <p:ph idx="1"/>
          </p:nvPr>
        </p:nvSpPr>
        <p:spPr>
          <a:xfrm>
            <a:off x="838200" y="1582615"/>
            <a:ext cx="10515600" cy="5081954"/>
          </a:xfrm>
        </p:spPr>
        <p:txBody>
          <a:bodyPr>
            <a:normAutofit fontScale="55000" lnSpcReduction="20000"/>
          </a:bodyPr>
          <a:lstStyle/>
          <a:p>
            <a:r>
              <a:rPr lang="en-US" dirty="0"/>
              <a:t>American and European consumers are taxed as a result of the US and European tariffs</a:t>
            </a:r>
          </a:p>
          <a:p>
            <a:pPr lvl="1"/>
            <a:r>
              <a:rPr lang="en-US" dirty="0"/>
              <a:t>American producers, including Harley Davidson and its suppliers, are taxed as consumers of aluminum and steel (on which tariffs of 10% and 25% apply respectively.) </a:t>
            </a:r>
          </a:p>
          <a:p>
            <a:pPr lvl="1"/>
            <a:r>
              <a:rPr lang="en-US" dirty="0"/>
              <a:t>European consumers of Harley products are taxed by the European Union, where the tariff rate increased from 6% to 31%.   </a:t>
            </a:r>
          </a:p>
          <a:p>
            <a:r>
              <a:rPr lang="en-US" dirty="0"/>
              <a:t>Consider the following example as representative.  A 2018 Harley Davidson Street 500 sells for roughly $7,000 in the US.  Assuming the steel and aluminum tariffs add 10% to the price in the US (raising the consumer price to $7,700) the 25 percentage point increase in European tariffs would further raise the price for Europeans to $9,625, an increase of 37.5%. </a:t>
            </a:r>
          </a:p>
          <a:p>
            <a:r>
              <a:rPr lang="en-US" dirty="0"/>
              <a:t>Changes in prices can effect exchange rates. </a:t>
            </a:r>
          </a:p>
          <a:p>
            <a:pPr lvl="1"/>
            <a:r>
              <a:rPr lang="en-US" dirty="0"/>
              <a:t>The value of the euro has fallen from roughly $1.24 per euro to as low as $1.14 since April </a:t>
            </a:r>
          </a:p>
          <a:p>
            <a:pPr lvl="1"/>
            <a:r>
              <a:rPr lang="en-US" dirty="0"/>
              <a:t>the price for Europeans would rise from the original $7,000 or 5,645 euros to $9,625 or 8,443 euros; so the base price would have increased by almost 50%.  </a:t>
            </a:r>
          </a:p>
          <a:p>
            <a:pPr lvl="1"/>
            <a:r>
              <a:rPr lang="en-US" dirty="0"/>
              <a:t>Clearly, Europeans would buy many fewer Harleys.  It would make business sense for Harley to produce its motorcycles in Europe – its second largest market - to avoid both sets of taxes and exchange rate volatility.  In short, both European consumers and US producers (and laborers who work for Harley or its domestic suppliers) would be losers.</a:t>
            </a:r>
          </a:p>
          <a:p>
            <a:r>
              <a:rPr lang="en-US" dirty="0"/>
              <a:t>The President’s intervention in the market for motorcycles could lead to consumers substituting Japanese motorcycles for Harleys or just lower motorcycle sales overall.  </a:t>
            </a:r>
          </a:p>
          <a:p>
            <a:r>
              <a:rPr lang="en-US" dirty="0"/>
              <a:t>Clearly, the President is attempting to use his influence to intervene in private markets.  </a:t>
            </a:r>
          </a:p>
          <a:p>
            <a:pPr lvl="1"/>
            <a:r>
              <a:rPr lang="en-US" dirty="0"/>
              <a:t>It’s not clear who would benefit, but it is clear who the losers would be. </a:t>
            </a:r>
          </a:p>
          <a:p>
            <a:pPr lvl="1"/>
            <a:r>
              <a:rPr lang="en-US" dirty="0"/>
              <a:t>It’s not even clear that any domestic producers would benefit.  </a:t>
            </a:r>
          </a:p>
          <a:p>
            <a:pPr lvl="1"/>
            <a:r>
              <a:rPr lang="en-US" dirty="0"/>
              <a:t>A slight increase in revenues from the tariffs would flow into government coffers in both places; however, reduced domestic sales and income would counter the flows to government treasuries.  </a:t>
            </a:r>
          </a:p>
          <a:p>
            <a:r>
              <a:rPr lang="en-US" dirty="0"/>
              <a:t>The result is clear losers and few if any winners from  policies that fly in the face of economic logic.</a:t>
            </a:r>
          </a:p>
          <a:p>
            <a:endParaRPr lang="en-US" dirty="0"/>
          </a:p>
        </p:txBody>
      </p:sp>
    </p:spTree>
    <p:extLst>
      <p:ext uri="{BB962C8B-B14F-4D97-AF65-F5344CB8AC3E}">
        <p14:creationId xmlns:p14="http://schemas.microsoft.com/office/powerpoint/2010/main" val="856445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005A4-962F-43C0-925E-F12F6C4E1BF2}"/>
              </a:ext>
            </a:extLst>
          </p:cNvPr>
          <p:cNvSpPr>
            <a:spLocks noGrp="1"/>
          </p:cNvSpPr>
          <p:nvPr>
            <p:ph type="title"/>
          </p:nvPr>
        </p:nvSpPr>
        <p:spPr/>
        <p:txBody>
          <a:bodyPr/>
          <a:lstStyle/>
          <a:p>
            <a:r>
              <a:rPr lang="en-US" dirty="0"/>
              <a:t>American Producers Cry For Tariff Exemptions</a:t>
            </a:r>
          </a:p>
        </p:txBody>
      </p:sp>
      <p:sp>
        <p:nvSpPr>
          <p:cNvPr id="3" name="Content Placeholder 2">
            <a:extLst>
              <a:ext uri="{FF2B5EF4-FFF2-40B4-BE49-F238E27FC236}">
                <a16:creationId xmlns:a16="http://schemas.microsoft.com/office/drawing/2014/main" id="{57B10247-9F1B-45BF-9933-31A2BCCC866A}"/>
              </a:ext>
            </a:extLst>
          </p:cNvPr>
          <p:cNvSpPr>
            <a:spLocks noGrp="1"/>
          </p:cNvSpPr>
          <p:nvPr>
            <p:ph idx="1"/>
          </p:nvPr>
        </p:nvSpPr>
        <p:spPr/>
        <p:txBody>
          <a:bodyPr/>
          <a:lstStyle/>
          <a:p>
            <a:r>
              <a:rPr lang="en-US" dirty="0"/>
              <a:t>Over 20,000 requests for exemption from steel and aluminum tariffs by US companies</a:t>
            </a:r>
          </a:p>
          <a:p>
            <a:r>
              <a:rPr lang="en-US" dirty="0"/>
              <a:t>6.5 million workers will be negatively affected by tariffs</a:t>
            </a:r>
          </a:p>
          <a:p>
            <a:r>
              <a:rPr lang="en-US" dirty="0"/>
              <a:t>140,000 steel workers might benefit from tariffs</a:t>
            </a:r>
          </a:p>
          <a:p>
            <a:r>
              <a:rPr lang="en-US" dirty="0"/>
              <a:t>Commerce doesn’t have to consider the losers in making a judgment about imposing a tariff</a:t>
            </a:r>
          </a:p>
          <a:p>
            <a:r>
              <a:rPr lang="en-US" dirty="0"/>
              <a:t>Under Section 201 (Trade Act of 1974)US International Trade Commission is NOT ALLOWED to consider the losers (consumers) in making a judgment that a tariff is an appropriate governmental action</a:t>
            </a:r>
          </a:p>
          <a:p>
            <a:endParaRPr lang="en-US" dirty="0"/>
          </a:p>
        </p:txBody>
      </p:sp>
    </p:spTree>
    <p:extLst>
      <p:ext uri="{BB962C8B-B14F-4D97-AF65-F5344CB8AC3E}">
        <p14:creationId xmlns:p14="http://schemas.microsoft.com/office/powerpoint/2010/main" val="3474720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FC1F4-18F3-40D6-8481-07206849F06E}"/>
              </a:ext>
            </a:extLst>
          </p:cNvPr>
          <p:cNvSpPr>
            <a:spLocks noGrp="1"/>
          </p:cNvSpPr>
          <p:nvPr>
            <p:ph type="title"/>
          </p:nvPr>
        </p:nvSpPr>
        <p:spPr/>
        <p:txBody>
          <a:bodyPr/>
          <a:lstStyle/>
          <a:p>
            <a:r>
              <a:rPr lang="en-US" dirty="0"/>
              <a:t>My Blog:  noconecon.wordpress.com</a:t>
            </a:r>
          </a:p>
        </p:txBody>
      </p:sp>
      <p:sp>
        <p:nvSpPr>
          <p:cNvPr id="3" name="Content Placeholder 2">
            <a:extLst>
              <a:ext uri="{FF2B5EF4-FFF2-40B4-BE49-F238E27FC236}">
                <a16:creationId xmlns:a16="http://schemas.microsoft.com/office/drawing/2014/main" id="{C56F482C-A75B-492C-B865-9A9F2A2C6910}"/>
              </a:ext>
            </a:extLst>
          </p:cNvPr>
          <p:cNvSpPr>
            <a:spLocks noGrp="1"/>
          </p:cNvSpPr>
          <p:nvPr>
            <p:ph idx="1"/>
          </p:nvPr>
        </p:nvSpPr>
        <p:spPr/>
        <p:txBody>
          <a:bodyPr/>
          <a:lstStyle/>
          <a:p>
            <a:r>
              <a:rPr lang="en-US" dirty="0"/>
              <a:t>Trade Deficits: A Poor Focus for Public Policy – August 6, 2018</a:t>
            </a:r>
          </a:p>
          <a:p>
            <a:r>
              <a:rPr lang="en-US" dirty="0"/>
              <a:t>Making America Mercantilist Again: 6 False Premises That Underpin US Tariff Policy – March 11, 2018</a:t>
            </a:r>
          </a:p>
          <a:p>
            <a:r>
              <a:rPr lang="en-US" dirty="0"/>
              <a:t>A Second Globalization Features The Great Convergence – May 2, 2017</a:t>
            </a:r>
          </a:p>
          <a:p>
            <a:r>
              <a:rPr lang="en-US" dirty="0"/>
              <a:t>Are U.S. Exchange Rates Too High, Too Low, or Just Right? – March 7, 2017</a:t>
            </a:r>
          </a:p>
          <a:p>
            <a:r>
              <a:rPr lang="en-US" dirty="0"/>
              <a:t>Myths About International </a:t>
            </a:r>
            <a:r>
              <a:rPr lang="en-US"/>
              <a:t>Trade – February 9, 2017</a:t>
            </a:r>
            <a:endParaRPr lang="en-US" dirty="0"/>
          </a:p>
          <a:p>
            <a:endParaRPr lang="en-US" dirty="0"/>
          </a:p>
        </p:txBody>
      </p:sp>
    </p:spTree>
    <p:extLst>
      <p:ext uri="{BB962C8B-B14F-4D97-AF65-F5344CB8AC3E}">
        <p14:creationId xmlns:p14="http://schemas.microsoft.com/office/powerpoint/2010/main" val="1653005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250825"/>
            <a:ext cx="10934700" cy="5811838"/>
          </a:xfrm>
        </p:spPr>
      </p:pic>
    </p:spTree>
    <p:extLst>
      <p:ext uri="{BB962C8B-B14F-4D97-AF65-F5344CB8AC3E}">
        <p14:creationId xmlns:p14="http://schemas.microsoft.com/office/powerpoint/2010/main" val="3770325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420</TotalTime>
  <Words>633</Words>
  <Application>Microsoft Office PowerPoint</Application>
  <PresentationFormat>Widescreen</PresentationFormat>
  <Paragraphs>64</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Tariffs and Trade Merton D. Finkler, Ph.D.</vt:lpstr>
      <vt:lpstr>Topics to Be Addressed</vt:lpstr>
      <vt:lpstr>Tariffs defined</vt:lpstr>
      <vt:lpstr>PowerPoint Presentation</vt:lpstr>
      <vt:lpstr>PowerPoint Presentation</vt:lpstr>
      <vt:lpstr>PowerPoint Presentation</vt:lpstr>
      <vt:lpstr>Current and Capital Account Transactions  ($ Billions)</vt:lpstr>
      <vt:lpstr>Tariff – Related Legislation</vt:lpstr>
      <vt:lpstr>Agriculture Loses From Tariff War</vt:lpstr>
      <vt:lpstr>The Harley-Davidson Case</vt:lpstr>
      <vt:lpstr>American Producers Cry For Tariff Exemptions</vt:lpstr>
      <vt:lpstr>My Blog:  noconecon.wordpress.com</vt:lpstr>
      <vt:lpstr>PowerPoint Presentation</vt:lpstr>
    </vt:vector>
  </TitlesOfParts>
  <Company>Lawrence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Tariffs and Trade Merton D. Finkler, Ph.D.</dc:title>
  <dc:creator>Merton D. Finkler</dc:creator>
  <cp:lastModifiedBy>Merton D. Finkler</cp:lastModifiedBy>
  <cp:revision>21</cp:revision>
  <cp:lastPrinted>2018-09-10T20:52:51Z</cp:lastPrinted>
  <dcterms:created xsi:type="dcterms:W3CDTF">2018-09-04T16:03:37Z</dcterms:created>
  <dcterms:modified xsi:type="dcterms:W3CDTF">2018-09-12T14:02:04Z</dcterms:modified>
</cp:coreProperties>
</file>