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handoutMasterIdLst>
    <p:handoutMasterId r:id="rId35"/>
  </p:handoutMasterIdLst>
  <p:sldIdLst>
    <p:sldId id="257" r:id="rId2"/>
    <p:sldId id="259" r:id="rId3"/>
    <p:sldId id="258" r:id="rId4"/>
    <p:sldId id="260" r:id="rId5"/>
    <p:sldId id="274" r:id="rId6"/>
    <p:sldId id="261" r:id="rId7"/>
    <p:sldId id="263" r:id="rId8"/>
    <p:sldId id="264" r:id="rId9"/>
    <p:sldId id="265" r:id="rId10"/>
    <p:sldId id="266" r:id="rId11"/>
    <p:sldId id="267" r:id="rId12"/>
    <p:sldId id="268" r:id="rId13"/>
    <p:sldId id="269" r:id="rId14"/>
    <p:sldId id="276" r:id="rId15"/>
    <p:sldId id="277" r:id="rId16"/>
    <p:sldId id="278" r:id="rId17"/>
    <p:sldId id="279" r:id="rId18"/>
    <p:sldId id="280" r:id="rId19"/>
    <p:sldId id="281" r:id="rId20"/>
    <p:sldId id="282" r:id="rId21"/>
    <p:sldId id="283" r:id="rId22"/>
    <p:sldId id="284" r:id="rId23"/>
    <p:sldId id="285" r:id="rId24"/>
    <p:sldId id="286" r:id="rId25"/>
    <p:sldId id="287" r:id="rId26"/>
    <p:sldId id="288" r:id="rId27"/>
    <p:sldId id="289" r:id="rId28"/>
    <p:sldId id="291" r:id="rId29"/>
    <p:sldId id="290" r:id="rId30"/>
    <p:sldId id="292" r:id="rId31"/>
    <p:sldId id="293" r:id="rId32"/>
    <p:sldId id="294" r:id="rId3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79" d="100"/>
          <a:sy n="79" d="100"/>
        </p:scale>
        <p:origin x="86" y="12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031454379478373"/>
          <c:y val="1.6875326960141965E-2"/>
          <c:w val="0.87639270871977426"/>
          <c:h val="0.87877609405683776"/>
        </c:manualLayout>
      </c:layout>
      <c:barChart>
        <c:barDir val="col"/>
        <c:grouping val="clustered"/>
        <c:varyColors val="0"/>
        <c:ser>
          <c:idx val="0"/>
          <c:order val="0"/>
          <c:tx>
            <c:strRef>
              <c:f>Sheet1!$B$1</c:f>
              <c:strCache>
                <c:ptCount val="1"/>
                <c:pt idx="0">
                  <c:v>Insured but Struggling w/ affordability</c:v>
                </c:pt>
              </c:strCache>
            </c:strRef>
          </c:tx>
          <c:spPr>
            <a:solidFill>
              <a:schemeClr val="accent1"/>
            </a:solidFill>
            <a:ln>
              <a:noFill/>
            </a:ln>
            <a:effectLst/>
          </c:spPr>
          <c:invertIfNegative val="0"/>
          <c:cat>
            <c:strRef>
              <c:f>Sheet1!$A$2:$A$3</c:f>
              <c:strCache>
                <c:ptCount val="2"/>
                <c:pt idx="0">
                  <c:v>All People</c:v>
                </c:pt>
                <c:pt idx="1">
                  <c:v>Poor or Fair Health</c:v>
                </c:pt>
              </c:strCache>
            </c:strRef>
          </c:cat>
          <c:val>
            <c:numRef>
              <c:f>Sheet1!$B$2:$B$3</c:f>
              <c:numCache>
                <c:formatCode>0.0%</c:formatCode>
                <c:ptCount val="2"/>
                <c:pt idx="0">
                  <c:v>0.155</c:v>
                </c:pt>
                <c:pt idx="1">
                  <c:v>0.32900000000000001</c:v>
                </c:pt>
              </c:numCache>
            </c:numRef>
          </c:val>
          <c:extLst>
            <c:ext xmlns:c16="http://schemas.microsoft.com/office/drawing/2014/chart" uri="{C3380CC4-5D6E-409C-BE32-E72D297353CC}">
              <c16:uniqueId val="{00000000-B944-4729-B7F3-A278B803AC5C}"/>
            </c:ext>
          </c:extLst>
        </c:ser>
        <c:ser>
          <c:idx val="1"/>
          <c:order val="1"/>
          <c:tx>
            <c:strRef>
              <c:f>Sheet1!$C$1</c:f>
              <c:strCache>
                <c:ptCount val="1"/>
                <c:pt idx="0">
                  <c:v>Uninsured</c:v>
                </c:pt>
              </c:strCache>
            </c:strRef>
          </c:tx>
          <c:spPr>
            <a:solidFill>
              <a:schemeClr val="accent2"/>
            </a:solidFill>
            <a:ln>
              <a:noFill/>
            </a:ln>
            <a:effectLst/>
          </c:spPr>
          <c:invertIfNegative val="0"/>
          <c:cat>
            <c:strRef>
              <c:f>Sheet1!$A$2:$A$3</c:f>
              <c:strCache>
                <c:ptCount val="2"/>
                <c:pt idx="0">
                  <c:v>All People</c:v>
                </c:pt>
                <c:pt idx="1">
                  <c:v>Poor or Fair Health</c:v>
                </c:pt>
              </c:strCache>
            </c:strRef>
          </c:cat>
          <c:val>
            <c:numRef>
              <c:f>Sheet1!$C$2:$C$3</c:f>
              <c:numCache>
                <c:formatCode>0.0%</c:formatCode>
                <c:ptCount val="2"/>
                <c:pt idx="0">
                  <c:v>0.107</c:v>
                </c:pt>
                <c:pt idx="1">
                  <c:v>0.13500000000000001</c:v>
                </c:pt>
              </c:numCache>
            </c:numRef>
          </c:val>
          <c:extLst>
            <c:ext xmlns:c16="http://schemas.microsoft.com/office/drawing/2014/chart" uri="{C3380CC4-5D6E-409C-BE32-E72D297353CC}">
              <c16:uniqueId val="{00000001-B944-4729-B7F3-A278B803AC5C}"/>
            </c:ext>
          </c:extLst>
        </c:ser>
        <c:ser>
          <c:idx val="2"/>
          <c:order val="2"/>
          <c:tx>
            <c:strRef>
              <c:f>Sheet1!$D$1</c:f>
              <c:strCache>
                <c:ptCount val="1"/>
                <c:pt idx="0">
                  <c:v>Total</c:v>
                </c:pt>
              </c:strCache>
            </c:strRef>
          </c:tx>
          <c:spPr>
            <a:solidFill>
              <a:schemeClr val="accent3"/>
            </a:solidFill>
            <a:ln>
              <a:noFill/>
            </a:ln>
            <a:effectLst/>
          </c:spPr>
          <c:invertIfNegative val="0"/>
          <c:cat>
            <c:strRef>
              <c:f>Sheet1!$A$2:$A$3</c:f>
              <c:strCache>
                <c:ptCount val="2"/>
                <c:pt idx="0">
                  <c:v>All People</c:v>
                </c:pt>
                <c:pt idx="1">
                  <c:v>Poor or Fair Health</c:v>
                </c:pt>
              </c:strCache>
            </c:strRef>
          </c:cat>
          <c:val>
            <c:numRef>
              <c:f>Sheet1!$D$2:$D$3</c:f>
              <c:numCache>
                <c:formatCode>0.0%</c:formatCode>
                <c:ptCount val="2"/>
                <c:pt idx="0">
                  <c:v>0.26200000000000001</c:v>
                </c:pt>
                <c:pt idx="1">
                  <c:v>0.46400000000000002</c:v>
                </c:pt>
              </c:numCache>
            </c:numRef>
          </c:val>
          <c:extLst>
            <c:ext xmlns:c16="http://schemas.microsoft.com/office/drawing/2014/chart" uri="{C3380CC4-5D6E-409C-BE32-E72D297353CC}">
              <c16:uniqueId val="{00000002-B944-4729-B7F3-A278B803AC5C}"/>
            </c:ext>
          </c:extLst>
        </c:ser>
        <c:dLbls>
          <c:showLegendKey val="0"/>
          <c:showVal val="0"/>
          <c:showCatName val="0"/>
          <c:showSerName val="0"/>
          <c:showPercent val="0"/>
          <c:showBubbleSize val="0"/>
        </c:dLbls>
        <c:gapWidth val="219"/>
        <c:overlap val="-27"/>
        <c:axId val="239077344"/>
        <c:axId val="239076952"/>
      </c:barChart>
      <c:catAx>
        <c:axId val="239077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076952"/>
        <c:crosses val="autoZero"/>
        <c:auto val="1"/>
        <c:lblAlgn val="ctr"/>
        <c:lblOffset val="100"/>
        <c:noMultiLvlLbl val="0"/>
      </c:catAx>
      <c:valAx>
        <c:axId val="23907695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077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80C1FA-D230-4C03-A747-D8BCF0F98BE5}"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0676A87A-932A-4E0A-950E-9FC8F1869129}">
      <dgm:prSet/>
      <dgm:spPr/>
      <dgm:t>
        <a:bodyPr/>
        <a:lstStyle/>
        <a:p>
          <a:r>
            <a:rPr lang="en-US" dirty="0"/>
            <a:t>Bill McLaughlin served the Wisconsin Hospital Rate Review Program.</a:t>
          </a:r>
        </a:p>
      </dgm:t>
    </dgm:pt>
    <dgm:pt modelId="{0793D97B-ADAB-479B-8290-3D4B66233337}" type="parTrans" cxnId="{D094487F-1B4A-4DD2-8817-E8076A3AA585}">
      <dgm:prSet/>
      <dgm:spPr/>
      <dgm:t>
        <a:bodyPr/>
        <a:lstStyle/>
        <a:p>
          <a:endParaRPr lang="en-US"/>
        </a:p>
      </dgm:t>
    </dgm:pt>
    <dgm:pt modelId="{C7CC04E0-0E03-49DC-BCFF-56101F073685}" type="sibTrans" cxnId="{D094487F-1B4A-4DD2-8817-E8076A3AA585}">
      <dgm:prSet/>
      <dgm:spPr/>
      <dgm:t>
        <a:bodyPr/>
        <a:lstStyle/>
        <a:p>
          <a:endParaRPr lang="en-US"/>
        </a:p>
      </dgm:t>
    </dgm:pt>
    <dgm:pt modelId="{FCBF25B4-6452-4B6D-B585-BF30B8F1F09B}">
      <dgm:prSet/>
      <dgm:spPr/>
      <dgm:t>
        <a:bodyPr/>
        <a:lstStyle/>
        <a:p>
          <a:r>
            <a:rPr lang="en-US" dirty="0"/>
            <a:t>How could effective regulation matter?</a:t>
          </a:r>
        </a:p>
      </dgm:t>
    </dgm:pt>
    <dgm:pt modelId="{0F9A660F-119C-4A3C-86C5-141225877A62}" type="parTrans" cxnId="{B0E7E720-A646-45C5-9749-F8DF835EB3A8}">
      <dgm:prSet/>
      <dgm:spPr/>
      <dgm:t>
        <a:bodyPr/>
        <a:lstStyle/>
        <a:p>
          <a:endParaRPr lang="en-US"/>
        </a:p>
      </dgm:t>
    </dgm:pt>
    <dgm:pt modelId="{6292D87A-BA4A-42CF-A5F2-08F66A44A142}" type="sibTrans" cxnId="{B0E7E720-A646-45C5-9749-F8DF835EB3A8}">
      <dgm:prSet/>
      <dgm:spPr/>
      <dgm:t>
        <a:bodyPr/>
        <a:lstStyle/>
        <a:p>
          <a:endParaRPr lang="en-US"/>
        </a:p>
      </dgm:t>
    </dgm:pt>
    <dgm:pt modelId="{4659F32C-5CBF-48B4-8F17-44CEC235CD5E}">
      <dgm:prSet/>
      <dgm:spPr/>
      <dgm:t>
        <a:bodyPr/>
        <a:lstStyle/>
        <a:p>
          <a:r>
            <a:rPr lang="en-US" dirty="0"/>
            <a:t>David Riemer helped design the State Employee Health Insurance Purchasing Program.</a:t>
          </a:r>
        </a:p>
      </dgm:t>
    </dgm:pt>
    <dgm:pt modelId="{0B2905C5-3489-4C55-91A4-C857C4D31375}" type="parTrans" cxnId="{76CC2D2A-1AE7-4B69-8779-5426807CE2E6}">
      <dgm:prSet/>
      <dgm:spPr/>
      <dgm:t>
        <a:bodyPr/>
        <a:lstStyle/>
        <a:p>
          <a:endParaRPr lang="en-US"/>
        </a:p>
      </dgm:t>
    </dgm:pt>
    <dgm:pt modelId="{9B59B86A-FE97-4766-81BF-E4ED736A53D7}" type="sibTrans" cxnId="{76CC2D2A-1AE7-4B69-8779-5426807CE2E6}">
      <dgm:prSet/>
      <dgm:spPr/>
      <dgm:t>
        <a:bodyPr/>
        <a:lstStyle/>
        <a:p>
          <a:endParaRPr lang="en-US"/>
        </a:p>
      </dgm:t>
    </dgm:pt>
    <dgm:pt modelId="{1C048BAC-5090-4B63-9E93-EAA0900E2C83}">
      <dgm:prSet/>
      <dgm:spPr/>
      <dgm:t>
        <a:bodyPr/>
        <a:lstStyle/>
        <a:p>
          <a:r>
            <a:rPr lang="en-US"/>
            <a:t>How could serious market competition be introduced into Fox Valley health care markets?</a:t>
          </a:r>
        </a:p>
      </dgm:t>
    </dgm:pt>
    <dgm:pt modelId="{9ED5BB17-E3F3-4171-B035-F8EE70B41752}" type="parTrans" cxnId="{B7B930BB-7F98-4B59-903A-8D6B6675290B}">
      <dgm:prSet/>
      <dgm:spPr/>
      <dgm:t>
        <a:bodyPr/>
        <a:lstStyle/>
        <a:p>
          <a:endParaRPr lang="en-US"/>
        </a:p>
      </dgm:t>
    </dgm:pt>
    <dgm:pt modelId="{E5715136-3A6D-48A0-935D-057BE1B384E0}" type="sibTrans" cxnId="{B7B930BB-7F98-4B59-903A-8D6B6675290B}">
      <dgm:prSet/>
      <dgm:spPr/>
      <dgm:t>
        <a:bodyPr/>
        <a:lstStyle/>
        <a:p>
          <a:endParaRPr lang="en-US"/>
        </a:p>
      </dgm:t>
    </dgm:pt>
    <dgm:pt modelId="{E30BAAE6-9267-4E5C-AF03-6090125163C2}" type="pres">
      <dgm:prSet presAssocID="{8180C1FA-D230-4C03-A747-D8BCF0F98BE5}" presName="Name0" presStyleCnt="0">
        <dgm:presLayoutVars>
          <dgm:dir/>
          <dgm:animLvl val="lvl"/>
          <dgm:resizeHandles val="exact"/>
        </dgm:presLayoutVars>
      </dgm:prSet>
      <dgm:spPr/>
    </dgm:pt>
    <dgm:pt modelId="{2017F64B-D65E-43D2-BB01-76048FEEA7A4}" type="pres">
      <dgm:prSet presAssocID="{0676A87A-932A-4E0A-950E-9FC8F1869129}" presName="linNode" presStyleCnt="0"/>
      <dgm:spPr/>
    </dgm:pt>
    <dgm:pt modelId="{D03C60E2-EA4E-472E-ADA8-4EA0E1007673}" type="pres">
      <dgm:prSet presAssocID="{0676A87A-932A-4E0A-950E-9FC8F1869129}" presName="parentText" presStyleLbl="node1" presStyleIdx="0" presStyleCnt="2">
        <dgm:presLayoutVars>
          <dgm:chMax val="1"/>
          <dgm:bulletEnabled val="1"/>
        </dgm:presLayoutVars>
      </dgm:prSet>
      <dgm:spPr/>
    </dgm:pt>
    <dgm:pt modelId="{6B70B4EB-2E1B-4F53-84E5-75D0758310F5}" type="pres">
      <dgm:prSet presAssocID="{0676A87A-932A-4E0A-950E-9FC8F1869129}" presName="descendantText" presStyleLbl="alignAccFollowNode1" presStyleIdx="0" presStyleCnt="2">
        <dgm:presLayoutVars>
          <dgm:bulletEnabled val="1"/>
        </dgm:presLayoutVars>
      </dgm:prSet>
      <dgm:spPr/>
    </dgm:pt>
    <dgm:pt modelId="{DA2B6AE1-FE88-4C19-9D68-A5262DA4F8E7}" type="pres">
      <dgm:prSet presAssocID="{C7CC04E0-0E03-49DC-BCFF-56101F073685}" presName="sp" presStyleCnt="0"/>
      <dgm:spPr/>
    </dgm:pt>
    <dgm:pt modelId="{10B684E7-602C-4970-82DF-3319558BD18F}" type="pres">
      <dgm:prSet presAssocID="{4659F32C-5CBF-48B4-8F17-44CEC235CD5E}" presName="linNode" presStyleCnt="0"/>
      <dgm:spPr/>
    </dgm:pt>
    <dgm:pt modelId="{3564418E-72F2-48FA-AC63-9537597FE1C7}" type="pres">
      <dgm:prSet presAssocID="{4659F32C-5CBF-48B4-8F17-44CEC235CD5E}" presName="parentText" presStyleLbl="node1" presStyleIdx="1" presStyleCnt="2">
        <dgm:presLayoutVars>
          <dgm:chMax val="1"/>
          <dgm:bulletEnabled val="1"/>
        </dgm:presLayoutVars>
      </dgm:prSet>
      <dgm:spPr/>
    </dgm:pt>
    <dgm:pt modelId="{B0850A58-3E85-4DED-9974-D3E4807AEEFE}" type="pres">
      <dgm:prSet presAssocID="{4659F32C-5CBF-48B4-8F17-44CEC235CD5E}" presName="descendantText" presStyleLbl="alignAccFollowNode1" presStyleIdx="1" presStyleCnt="2">
        <dgm:presLayoutVars>
          <dgm:bulletEnabled val="1"/>
        </dgm:presLayoutVars>
      </dgm:prSet>
      <dgm:spPr/>
    </dgm:pt>
  </dgm:ptLst>
  <dgm:cxnLst>
    <dgm:cxn modelId="{B0E7E720-A646-45C5-9749-F8DF835EB3A8}" srcId="{0676A87A-932A-4E0A-950E-9FC8F1869129}" destId="{FCBF25B4-6452-4B6D-B585-BF30B8F1F09B}" srcOrd="0" destOrd="0" parTransId="{0F9A660F-119C-4A3C-86C5-141225877A62}" sibTransId="{6292D87A-BA4A-42CF-A5F2-08F66A44A142}"/>
    <dgm:cxn modelId="{76CC2D2A-1AE7-4B69-8779-5426807CE2E6}" srcId="{8180C1FA-D230-4C03-A747-D8BCF0F98BE5}" destId="{4659F32C-5CBF-48B4-8F17-44CEC235CD5E}" srcOrd="1" destOrd="0" parTransId="{0B2905C5-3489-4C55-91A4-C857C4D31375}" sibTransId="{9B59B86A-FE97-4766-81BF-E4ED736A53D7}"/>
    <dgm:cxn modelId="{5637733C-CD3B-489F-824C-31E9833D5E06}" type="presOf" srcId="{1C048BAC-5090-4B63-9E93-EAA0900E2C83}" destId="{B0850A58-3E85-4DED-9974-D3E4807AEEFE}" srcOrd="0" destOrd="0" presId="urn:microsoft.com/office/officeart/2005/8/layout/vList5"/>
    <dgm:cxn modelId="{23A5A13F-0C7F-4C3C-8906-2F0C6ED65C8F}" type="presOf" srcId="{4659F32C-5CBF-48B4-8F17-44CEC235CD5E}" destId="{3564418E-72F2-48FA-AC63-9537597FE1C7}" srcOrd="0" destOrd="0" presId="urn:microsoft.com/office/officeart/2005/8/layout/vList5"/>
    <dgm:cxn modelId="{D094487F-1B4A-4DD2-8817-E8076A3AA585}" srcId="{8180C1FA-D230-4C03-A747-D8BCF0F98BE5}" destId="{0676A87A-932A-4E0A-950E-9FC8F1869129}" srcOrd="0" destOrd="0" parTransId="{0793D97B-ADAB-479B-8290-3D4B66233337}" sibTransId="{C7CC04E0-0E03-49DC-BCFF-56101F073685}"/>
    <dgm:cxn modelId="{19BDBFAC-C60F-44FF-94F0-8036365FAF04}" type="presOf" srcId="{FCBF25B4-6452-4B6D-B585-BF30B8F1F09B}" destId="{6B70B4EB-2E1B-4F53-84E5-75D0758310F5}" srcOrd="0" destOrd="0" presId="urn:microsoft.com/office/officeart/2005/8/layout/vList5"/>
    <dgm:cxn modelId="{E0C670BA-F6BF-4D09-9611-34340849BDE3}" type="presOf" srcId="{8180C1FA-D230-4C03-A747-D8BCF0F98BE5}" destId="{E30BAAE6-9267-4E5C-AF03-6090125163C2}" srcOrd="0" destOrd="0" presId="urn:microsoft.com/office/officeart/2005/8/layout/vList5"/>
    <dgm:cxn modelId="{2A3A19BB-67CE-4215-A369-CE46FC4DC270}" type="presOf" srcId="{0676A87A-932A-4E0A-950E-9FC8F1869129}" destId="{D03C60E2-EA4E-472E-ADA8-4EA0E1007673}" srcOrd="0" destOrd="0" presId="urn:microsoft.com/office/officeart/2005/8/layout/vList5"/>
    <dgm:cxn modelId="{B7B930BB-7F98-4B59-903A-8D6B6675290B}" srcId="{4659F32C-5CBF-48B4-8F17-44CEC235CD5E}" destId="{1C048BAC-5090-4B63-9E93-EAA0900E2C83}" srcOrd="0" destOrd="0" parTransId="{9ED5BB17-E3F3-4171-B035-F8EE70B41752}" sibTransId="{E5715136-3A6D-48A0-935D-057BE1B384E0}"/>
    <dgm:cxn modelId="{A4947B25-947E-427E-A341-F2460A517787}" type="presParOf" srcId="{E30BAAE6-9267-4E5C-AF03-6090125163C2}" destId="{2017F64B-D65E-43D2-BB01-76048FEEA7A4}" srcOrd="0" destOrd="0" presId="urn:microsoft.com/office/officeart/2005/8/layout/vList5"/>
    <dgm:cxn modelId="{DC3A4FE4-CADE-42A5-81EF-A89FF3A817BA}" type="presParOf" srcId="{2017F64B-D65E-43D2-BB01-76048FEEA7A4}" destId="{D03C60E2-EA4E-472E-ADA8-4EA0E1007673}" srcOrd="0" destOrd="0" presId="urn:microsoft.com/office/officeart/2005/8/layout/vList5"/>
    <dgm:cxn modelId="{C7B6B4C1-6BA4-4CAC-B787-95CC569D49CF}" type="presParOf" srcId="{2017F64B-D65E-43D2-BB01-76048FEEA7A4}" destId="{6B70B4EB-2E1B-4F53-84E5-75D0758310F5}" srcOrd="1" destOrd="0" presId="urn:microsoft.com/office/officeart/2005/8/layout/vList5"/>
    <dgm:cxn modelId="{2533F442-6D33-4ACD-8125-8C94584857ED}" type="presParOf" srcId="{E30BAAE6-9267-4E5C-AF03-6090125163C2}" destId="{DA2B6AE1-FE88-4C19-9D68-A5262DA4F8E7}" srcOrd="1" destOrd="0" presId="urn:microsoft.com/office/officeart/2005/8/layout/vList5"/>
    <dgm:cxn modelId="{DB3F5E0F-FA4E-459F-A7C6-66DE1058116D}" type="presParOf" srcId="{E30BAAE6-9267-4E5C-AF03-6090125163C2}" destId="{10B684E7-602C-4970-82DF-3319558BD18F}" srcOrd="2" destOrd="0" presId="urn:microsoft.com/office/officeart/2005/8/layout/vList5"/>
    <dgm:cxn modelId="{C44A146F-C9A2-45C0-BD66-7EF0D9C3589D}" type="presParOf" srcId="{10B684E7-602C-4970-82DF-3319558BD18F}" destId="{3564418E-72F2-48FA-AC63-9537597FE1C7}" srcOrd="0" destOrd="0" presId="urn:microsoft.com/office/officeart/2005/8/layout/vList5"/>
    <dgm:cxn modelId="{FA236B13-3634-4441-9B0E-A1A482E8FA5F}" type="presParOf" srcId="{10B684E7-602C-4970-82DF-3319558BD18F}" destId="{B0850A58-3E85-4DED-9974-D3E4807AEEFE}"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70B4EB-2E1B-4F53-84E5-75D0758310F5}">
      <dsp:nvSpPr>
        <dsp:cNvPr id="0" name=""/>
        <dsp:cNvSpPr/>
      </dsp:nvSpPr>
      <dsp:spPr>
        <a:xfrm rot="5400000">
          <a:off x="6270181" y="-2474428"/>
          <a:ext cx="1221965" cy="6476390"/>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How could effective regulation matter?</a:t>
          </a:r>
        </a:p>
      </dsp:txBody>
      <dsp:txXfrm rot="-5400000">
        <a:off x="3642969" y="212435"/>
        <a:ext cx="6416739" cy="1102663"/>
      </dsp:txXfrm>
    </dsp:sp>
    <dsp:sp modelId="{D03C60E2-EA4E-472E-ADA8-4EA0E1007673}">
      <dsp:nvSpPr>
        <dsp:cNvPr id="0" name=""/>
        <dsp:cNvSpPr/>
      </dsp:nvSpPr>
      <dsp:spPr>
        <a:xfrm>
          <a:off x="0" y="38"/>
          <a:ext cx="3642969" cy="1527457"/>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n-US" sz="2300" kern="1200" dirty="0"/>
            <a:t>Bill McLaughlin served the Wisconsin Hospital Rate Review Program.</a:t>
          </a:r>
        </a:p>
      </dsp:txBody>
      <dsp:txXfrm>
        <a:off x="74564" y="74602"/>
        <a:ext cx="3493841" cy="1378329"/>
      </dsp:txXfrm>
    </dsp:sp>
    <dsp:sp modelId="{B0850A58-3E85-4DED-9974-D3E4807AEEFE}">
      <dsp:nvSpPr>
        <dsp:cNvPr id="0" name=""/>
        <dsp:cNvSpPr/>
      </dsp:nvSpPr>
      <dsp:spPr>
        <a:xfrm rot="5400000">
          <a:off x="6270181" y="-870598"/>
          <a:ext cx="1221965" cy="6476390"/>
        </a:xfrm>
        <a:prstGeom prst="round2Same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n-US" sz="2400" kern="1200"/>
            <a:t>How could serious market competition be introduced into Fox Valley health care markets?</a:t>
          </a:r>
        </a:p>
      </dsp:txBody>
      <dsp:txXfrm rot="-5400000">
        <a:off x="3642969" y="1816265"/>
        <a:ext cx="6416739" cy="1102663"/>
      </dsp:txXfrm>
    </dsp:sp>
    <dsp:sp modelId="{3564418E-72F2-48FA-AC63-9537597FE1C7}">
      <dsp:nvSpPr>
        <dsp:cNvPr id="0" name=""/>
        <dsp:cNvSpPr/>
      </dsp:nvSpPr>
      <dsp:spPr>
        <a:xfrm>
          <a:off x="0" y="1603868"/>
          <a:ext cx="3642969" cy="1527457"/>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n-US" sz="2300" kern="1200" dirty="0"/>
            <a:t>David Riemer helped design the State Employee Health Insurance Purchasing Program.</a:t>
          </a:r>
        </a:p>
      </dsp:txBody>
      <dsp:txXfrm>
        <a:off x="74564" y="1678432"/>
        <a:ext cx="3493841" cy="1378329"/>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417C4CC5-E0C4-4C19-B68C-09D21A270BD0}" type="datetimeFigureOut">
              <a:rPr lang="en-US" smtClean="0"/>
              <a:t>10/16/2018</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EFA903EA-A934-4B1C-987C-02674C1C170B}" type="slidenum">
              <a:rPr lang="en-US" smtClean="0"/>
              <a:t>‹#›</a:t>
            </a:fld>
            <a:endParaRPr lang="en-US"/>
          </a:p>
        </p:txBody>
      </p:sp>
    </p:spTree>
    <p:extLst>
      <p:ext uri="{BB962C8B-B14F-4D97-AF65-F5344CB8AC3E}">
        <p14:creationId xmlns:p14="http://schemas.microsoft.com/office/powerpoint/2010/main" val="28078656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0F1C5FB5-7E97-4716-AF39-136AE8205247}" type="datetimeFigureOut">
              <a:rPr lang="en-US" smtClean="0"/>
              <a:t>10/16/2018</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04318ABE-7EFF-4F46-8D5B-2344666F2B5D}" type="slidenum">
              <a:rPr lang="en-US" smtClean="0"/>
              <a:t>‹#›</a:t>
            </a:fld>
            <a:endParaRPr lang="en-US"/>
          </a:p>
        </p:txBody>
      </p:sp>
    </p:spTree>
    <p:extLst>
      <p:ext uri="{BB962C8B-B14F-4D97-AF65-F5344CB8AC3E}">
        <p14:creationId xmlns:p14="http://schemas.microsoft.com/office/powerpoint/2010/main" val="12420353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Employer</a:t>
            </a:r>
            <a:r>
              <a:rPr lang="en-US" baseline="0" dirty="0"/>
              <a:t> based coverage subsidy of almost 30%.</a:t>
            </a:r>
            <a:endParaRPr lang="en-US" dirty="0"/>
          </a:p>
        </p:txBody>
      </p:sp>
      <p:sp>
        <p:nvSpPr>
          <p:cNvPr id="4" name="Slide Number Placeholder 3"/>
          <p:cNvSpPr>
            <a:spLocks noGrp="1"/>
          </p:cNvSpPr>
          <p:nvPr>
            <p:ph type="sldNum" sz="quarter" idx="10"/>
          </p:nvPr>
        </p:nvSpPr>
        <p:spPr/>
        <p:txBody>
          <a:bodyPr/>
          <a:lstStyle/>
          <a:p>
            <a:fld id="{04318ABE-7EFF-4F46-8D5B-2344666F2B5D}" type="slidenum">
              <a:rPr lang="en-US" smtClean="0"/>
              <a:t>5</a:t>
            </a:fld>
            <a:endParaRPr lang="en-US"/>
          </a:p>
        </p:txBody>
      </p:sp>
    </p:spTree>
    <p:extLst>
      <p:ext uri="{BB962C8B-B14F-4D97-AF65-F5344CB8AC3E}">
        <p14:creationId xmlns:p14="http://schemas.microsoft.com/office/powerpoint/2010/main" val="2301012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318ABE-7EFF-4F46-8D5B-2344666F2B5D}" type="slidenum">
              <a:rPr lang="en-US" smtClean="0"/>
              <a:t>7</a:t>
            </a:fld>
            <a:endParaRPr lang="en-US"/>
          </a:p>
        </p:txBody>
      </p:sp>
    </p:spTree>
    <p:extLst>
      <p:ext uri="{BB962C8B-B14F-4D97-AF65-F5344CB8AC3E}">
        <p14:creationId xmlns:p14="http://schemas.microsoft.com/office/powerpoint/2010/main" val="11977589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in poor or fair health, especially if they have a high deductible policy have</a:t>
            </a:r>
            <a:r>
              <a:rPr lang="en-US" baseline="0" dirty="0"/>
              <a:t> incentives to postpone care which results in more expensive care later, much of which is paid for by others.</a:t>
            </a:r>
            <a:endParaRPr lang="en-US" dirty="0"/>
          </a:p>
        </p:txBody>
      </p:sp>
      <p:sp>
        <p:nvSpPr>
          <p:cNvPr id="4" name="Slide Number Placeholder 3"/>
          <p:cNvSpPr>
            <a:spLocks noGrp="1"/>
          </p:cNvSpPr>
          <p:nvPr>
            <p:ph type="sldNum" sz="quarter" idx="10"/>
          </p:nvPr>
        </p:nvSpPr>
        <p:spPr/>
        <p:txBody>
          <a:bodyPr/>
          <a:lstStyle/>
          <a:p>
            <a:fld id="{04318ABE-7EFF-4F46-8D5B-2344666F2B5D}" type="slidenum">
              <a:rPr lang="en-US" smtClean="0"/>
              <a:t>8</a:t>
            </a:fld>
            <a:endParaRPr lang="en-US"/>
          </a:p>
        </p:txBody>
      </p:sp>
    </p:spTree>
    <p:extLst>
      <p:ext uri="{BB962C8B-B14F-4D97-AF65-F5344CB8AC3E}">
        <p14:creationId xmlns:p14="http://schemas.microsoft.com/office/powerpoint/2010/main" val="837072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Physicians in Wisconsin are paid among the highest</a:t>
            </a:r>
            <a:r>
              <a:rPr lang="en-US" baseline="0" dirty="0"/>
              <a:t> rates of compensation in the country.</a:t>
            </a:r>
            <a:endParaRPr lang="en-US" dirty="0"/>
          </a:p>
        </p:txBody>
      </p:sp>
      <p:sp>
        <p:nvSpPr>
          <p:cNvPr id="4" name="Slide Number Placeholder 3"/>
          <p:cNvSpPr>
            <a:spLocks noGrp="1"/>
          </p:cNvSpPr>
          <p:nvPr>
            <p:ph type="sldNum" sz="quarter" idx="10"/>
          </p:nvPr>
        </p:nvSpPr>
        <p:spPr/>
        <p:txBody>
          <a:bodyPr/>
          <a:lstStyle/>
          <a:p>
            <a:fld id="{04318ABE-7EFF-4F46-8D5B-2344666F2B5D}" type="slidenum">
              <a:rPr lang="en-US" smtClean="0"/>
              <a:t>9</a:t>
            </a:fld>
            <a:endParaRPr lang="en-US"/>
          </a:p>
        </p:txBody>
      </p:sp>
    </p:spTree>
    <p:extLst>
      <p:ext uri="{BB962C8B-B14F-4D97-AF65-F5344CB8AC3E}">
        <p14:creationId xmlns:p14="http://schemas.microsoft.com/office/powerpoint/2010/main" val="3359626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Consolidation of hospital</a:t>
            </a:r>
            <a:r>
              <a:rPr lang="en-US" baseline="0" dirty="0"/>
              <a:t> based systems has increased markedly in the past decade.  The result is less market competition in many markets include the Fox Valley.</a:t>
            </a:r>
            <a:endParaRPr lang="en-US" dirty="0"/>
          </a:p>
        </p:txBody>
      </p:sp>
      <p:sp>
        <p:nvSpPr>
          <p:cNvPr id="4" name="Slide Number Placeholder 3"/>
          <p:cNvSpPr>
            <a:spLocks noGrp="1"/>
          </p:cNvSpPr>
          <p:nvPr>
            <p:ph type="sldNum" sz="quarter" idx="10"/>
          </p:nvPr>
        </p:nvSpPr>
        <p:spPr/>
        <p:txBody>
          <a:bodyPr/>
          <a:lstStyle/>
          <a:p>
            <a:fld id="{04318ABE-7EFF-4F46-8D5B-2344666F2B5D}" type="slidenum">
              <a:rPr lang="en-US" smtClean="0"/>
              <a:t>10</a:t>
            </a:fld>
            <a:endParaRPr lang="en-US"/>
          </a:p>
        </p:txBody>
      </p:sp>
    </p:spTree>
    <p:extLst>
      <p:ext uri="{BB962C8B-B14F-4D97-AF65-F5344CB8AC3E}">
        <p14:creationId xmlns:p14="http://schemas.microsoft.com/office/powerpoint/2010/main" val="27969756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price of bundles of care for particular medical episodes is especially hig</a:t>
            </a:r>
            <a:r>
              <a:rPr lang="en-US" baseline="0" dirty="0"/>
              <a:t>h in Wisconsin. HCCI and guroo.com</a:t>
            </a:r>
            <a:endParaRPr lang="en-US" dirty="0"/>
          </a:p>
        </p:txBody>
      </p:sp>
      <p:sp>
        <p:nvSpPr>
          <p:cNvPr id="4" name="Slide Number Placeholder 3"/>
          <p:cNvSpPr>
            <a:spLocks noGrp="1"/>
          </p:cNvSpPr>
          <p:nvPr>
            <p:ph type="sldNum" sz="quarter" idx="10"/>
          </p:nvPr>
        </p:nvSpPr>
        <p:spPr/>
        <p:txBody>
          <a:bodyPr/>
          <a:lstStyle/>
          <a:p>
            <a:fld id="{04318ABE-7EFF-4F46-8D5B-2344666F2B5D}" type="slidenum">
              <a:rPr lang="en-US" smtClean="0"/>
              <a:t>11</a:t>
            </a:fld>
            <a:endParaRPr lang="en-US"/>
          </a:p>
        </p:txBody>
      </p:sp>
    </p:spTree>
    <p:extLst>
      <p:ext uri="{BB962C8B-B14F-4D97-AF65-F5344CB8AC3E}">
        <p14:creationId xmlns:p14="http://schemas.microsoft.com/office/powerpoint/2010/main" val="40324734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input does the community have in decision-making such as buying up a competitor (FVHO)? The Board needs to be changed.  Perhaps they should be elected as they are</a:t>
            </a:r>
            <a:r>
              <a:rPr lang="en-US" baseline="0" dirty="0"/>
              <a:t> at GHC of SWW.</a:t>
            </a:r>
            <a:endParaRPr lang="en-US" dirty="0"/>
          </a:p>
        </p:txBody>
      </p:sp>
      <p:sp>
        <p:nvSpPr>
          <p:cNvPr id="4" name="Slide Number Placeholder 3"/>
          <p:cNvSpPr>
            <a:spLocks noGrp="1"/>
          </p:cNvSpPr>
          <p:nvPr>
            <p:ph type="sldNum" sz="quarter" idx="10"/>
          </p:nvPr>
        </p:nvSpPr>
        <p:spPr/>
        <p:txBody>
          <a:bodyPr/>
          <a:lstStyle/>
          <a:p>
            <a:fld id="{04318ABE-7EFF-4F46-8D5B-2344666F2B5D}" type="slidenum">
              <a:rPr lang="en-US" smtClean="0"/>
              <a:t>21</a:t>
            </a:fld>
            <a:endParaRPr lang="en-US"/>
          </a:p>
        </p:txBody>
      </p:sp>
    </p:spTree>
    <p:extLst>
      <p:ext uri="{BB962C8B-B14F-4D97-AF65-F5344CB8AC3E}">
        <p14:creationId xmlns:p14="http://schemas.microsoft.com/office/powerpoint/2010/main" val="8321951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do they serve?</a:t>
            </a:r>
          </a:p>
        </p:txBody>
      </p:sp>
      <p:sp>
        <p:nvSpPr>
          <p:cNvPr id="4" name="Slide Number Placeholder 3"/>
          <p:cNvSpPr>
            <a:spLocks noGrp="1"/>
          </p:cNvSpPr>
          <p:nvPr>
            <p:ph type="sldNum" sz="quarter" idx="10"/>
          </p:nvPr>
        </p:nvSpPr>
        <p:spPr/>
        <p:txBody>
          <a:bodyPr/>
          <a:lstStyle/>
          <a:p>
            <a:fld id="{04318ABE-7EFF-4F46-8D5B-2344666F2B5D}" type="slidenum">
              <a:rPr lang="en-US" smtClean="0"/>
              <a:t>25</a:t>
            </a:fld>
            <a:endParaRPr lang="en-US"/>
          </a:p>
        </p:txBody>
      </p:sp>
    </p:spTree>
    <p:extLst>
      <p:ext uri="{BB962C8B-B14F-4D97-AF65-F5344CB8AC3E}">
        <p14:creationId xmlns:p14="http://schemas.microsoft.com/office/powerpoint/2010/main" val="6118158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1F9C5-088D-419F-B925-2B79516094B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C58F710-67A5-462D-AE9A-A66A147D88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D6EA53C-1899-4B23-AA42-C5D289F698F6}"/>
              </a:ext>
            </a:extLst>
          </p:cNvPr>
          <p:cNvSpPr>
            <a:spLocks noGrp="1"/>
          </p:cNvSpPr>
          <p:nvPr>
            <p:ph type="dt" sz="half" idx="10"/>
          </p:nvPr>
        </p:nvSpPr>
        <p:spPr/>
        <p:txBody>
          <a:bodyPr/>
          <a:lstStyle/>
          <a:p>
            <a:fld id="{51F86FFE-F256-43BA-811C-4C1C7DDF3FD7}" type="datetimeFigureOut">
              <a:rPr lang="en-US" smtClean="0"/>
              <a:t>10/16/2018</a:t>
            </a:fld>
            <a:endParaRPr lang="en-US"/>
          </a:p>
        </p:txBody>
      </p:sp>
      <p:sp>
        <p:nvSpPr>
          <p:cNvPr id="5" name="Footer Placeholder 4">
            <a:extLst>
              <a:ext uri="{FF2B5EF4-FFF2-40B4-BE49-F238E27FC236}">
                <a16:creationId xmlns:a16="http://schemas.microsoft.com/office/drawing/2014/main" id="{BD653128-A9D5-4B15-95DD-F59AA5AF9D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AA31ED-B7A7-42AA-AD2C-326E010E767C}"/>
              </a:ext>
            </a:extLst>
          </p:cNvPr>
          <p:cNvSpPr>
            <a:spLocks noGrp="1"/>
          </p:cNvSpPr>
          <p:nvPr>
            <p:ph type="sldNum" sz="quarter" idx="12"/>
          </p:nvPr>
        </p:nvSpPr>
        <p:spPr/>
        <p:txBody>
          <a:bodyPr/>
          <a:lstStyle/>
          <a:p>
            <a:fld id="{0F792468-88EA-424E-915D-063D27E82559}" type="slidenum">
              <a:rPr lang="en-US" smtClean="0"/>
              <a:t>‹#›</a:t>
            </a:fld>
            <a:endParaRPr lang="en-US"/>
          </a:p>
        </p:txBody>
      </p:sp>
    </p:spTree>
    <p:extLst>
      <p:ext uri="{BB962C8B-B14F-4D97-AF65-F5344CB8AC3E}">
        <p14:creationId xmlns:p14="http://schemas.microsoft.com/office/powerpoint/2010/main" val="142678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5CB09-04ED-4544-8319-58ACC5686F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6C57E8F-E1D0-4145-8E69-5AA0E8CBC4F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72CAAF-EDCE-4A28-A12A-2B7A8B928EAE}"/>
              </a:ext>
            </a:extLst>
          </p:cNvPr>
          <p:cNvSpPr>
            <a:spLocks noGrp="1"/>
          </p:cNvSpPr>
          <p:nvPr>
            <p:ph type="dt" sz="half" idx="10"/>
          </p:nvPr>
        </p:nvSpPr>
        <p:spPr/>
        <p:txBody>
          <a:bodyPr/>
          <a:lstStyle/>
          <a:p>
            <a:fld id="{51F86FFE-F256-43BA-811C-4C1C7DDF3FD7}" type="datetimeFigureOut">
              <a:rPr lang="en-US" smtClean="0"/>
              <a:t>10/16/2018</a:t>
            </a:fld>
            <a:endParaRPr lang="en-US"/>
          </a:p>
        </p:txBody>
      </p:sp>
      <p:sp>
        <p:nvSpPr>
          <p:cNvPr id="5" name="Footer Placeholder 4">
            <a:extLst>
              <a:ext uri="{FF2B5EF4-FFF2-40B4-BE49-F238E27FC236}">
                <a16:creationId xmlns:a16="http://schemas.microsoft.com/office/drawing/2014/main" id="{7385FD48-DFA8-4379-A116-D746E0AF83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787C57-B8E4-4D6A-A7FB-A4F75BB45A10}"/>
              </a:ext>
            </a:extLst>
          </p:cNvPr>
          <p:cNvSpPr>
            <a:spLocks noGrp="1"/>
          </p:cNvSpPr>
          <p:nvPr>
            <p:ph type="sldNum" sz="quarter" idx="12"/>
          </p:nvPr>
        </p:nvSpPr>
        <p:spPr/>
        <p:txBody>
          <a:bodyPr/>
          <a:lstStyle/>
          <a:p>
            <a:fld id="{0F792468-88EA-424E-915D-063D27E82559}" type="slidenum">
              <a:rPr lang="en-US" smtClean="0"/>
              <a:t>‹#›</a:t>
            </a:fld>
            <a:endParaRPr lang="en-US"/>
          </a:p>
        </p:txBody>
      </p:sp>
    </p:spTree>
    <p:extLst>
      <p:ext uri="{BB962C8B-B14F-4D97-AF65-F5344CB8AC3E}">
        <p14:creationId xmlns:p14="http://schemas.microsoft.com/office/powerpoint/2010/main" val="2547692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73DA6-5342-42BA-97A9-C08B5F455DB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EA0C4C7-D338-4318-936F-A2CB1BAA9E2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0988463-814C-4BA5-9F86-7B44969BD8A7}"/>
              </a:ext>
            </a:extLst>
          </p:cNvPr>
          <p:cNvSpPr>
            <a:spLocks noGrp="1"/>
          </p:cNvSpPr>
          <p:nvPr>
            <p:ph type="dt" sz="half" idx="10"/>
          </p:nvPr>
        </p:nvSpPr>
        <p:spPr/>
        <p:txBody>
          <a:bodyPr/>
          <a:lstStyle/>
          <a:p>
            <a:fld id="{51F86FFE-F256-43BA-811C-4C1C7DDF3FD7}" type="datetimeFigureOut">
              <a:rPr lang="en-US" smtClean="0"/>
              <a:t>10/16/2018</a:t>
            </a:fld>
            <a:endParaRPr lang="en-US"/>
          </a:p>
        </p:txBody>
      </p:sp>
      <p:sp>
        <p:nvSpPr>
          <p:cNvPr id="5" name="Footer Placeholder 4">
            <a:extLst>
              <a:ext uri="{FF2B5EF4-FFF2-40B4-BE49-F238E27FC236}">
                <a16:creationId xmlns:a16="http://schemas.microsoft.com/office/drawing/2014/main" id="{31772BDC-4908-45B7-959F-3492AFBC88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7FA316-EF73-4E31-A79C-D44B0A631222}"/>
              </a:ext>
            </a:extLst>
          </p:cNvPr>
          <p:cNvSpPr>
            <a:spLocks noGrp="1"/>
          </p:cNvSpPr>
          <p:nvPr>
            <p:ph type="sldNum" sz="quarter" idx="12"/>
          </p:nvPr>
        </p:nvSpPr>
        <p:spPr/>
        <p:txBody>
          <a:bodyPr/>
          <a:lstStyle/>
          <a:p>
            <a:fld id="{0F792468-88EA-424E-915D-063D27E82559}" type="slidenum">
              <a:rPr lang="en-US" smtClean="0"/>
              <a:t>‹#›</a:t>
            </a:fld>
            <a:endParaRPr lang="en-US"/>
          </a:p>
        </p:txBody>
      </p:sp>
    </p:spTree>
    <p:extLst>
      <p:ext uri="{BB962C8B-B14F-4D97-AF65-F5344CB8AC3E}">
        <p14:creationId xmlns:p14="http://schemas.microsoft.com/office/powerpoint/2010/main" val="1663223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3F7FC-CFA4-415C-89B8-F14A629983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A0592D-50C7-47E0-B14A-2194EFA1532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12609E7-A47D-4FFA-8F12-98FA186A956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B60F883-7862-496E-8C10-173FB576F68D}"/>
              </a:ext>
            </a:extLst>
          </p:cNvPr>
          <p:cNvSpPr>
            <a:spLocks noGrp="1"/>
          </p:cNvSpPr>
          <p:nvPr>
            <p:ph type="dt" sz="half" idx="10"/>
          </p:nvPr>
        </p:nvSpPr>
        <p:spPr/>
        <p:txBody>
          <a:bodyPr/>
          <a:lstStyle/>
          <a:p>
            <a:fld id="{51F86FFE-F256-43BA-811C-4C1C7DDF3FD7}" type="datetimeFigureOut">
              <a:rPr lang="en-US" smtClean="0"/>
              <a:t>10/16/2018</a:t>
            </a:fld>
            <a:endParaRPr lang="en-US"/>
          </a:p>
        </p:txBody>
      </p:sp>
      <p:sp>
        <p:nvSpPr>
          <p:cNvPr id="6" name="Footer Placeholder 5">
            <a:extLst>
              <a:ext uri="{FF2B5EF4-FFF2-40B4-BE49-F238E27FC236}">
                <a16:creationId xmlns:a16="http://schemas.microsoft.com/office/drawing/2014/main" id="{82DEB7ED-A840-4487-87A7-ABF1667D66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E4434B-4E0B-41DE-960B-206CE72EF486}"/>
              </a:ext>
            </a:extLst>
          </p:cNvPr>
          <p:cNvSpPr>
            <a:spLocks noGrp="1"/>
          </p:cNvSpPr>
          <p:nvPr>
            <p:ph type="sldNum" sz="quarter" idx="12"/>
          </p:nvPr>
        </p:nvSpPr>
        <p:spPr/>
        <p:txBody>
          <a:bodyPr/>
          <a:lstStyle/>
          <a:p>
            <a:fld id="{0F792468-88EA-424E-915D-063D27E82559}" type="slidenum">
              <a:rPr lang="en-US" smtClean="0"/>
              <a:t>‹#›</a:t>
            </a:fld>
            <a:endParaRPr lang="en-US"/>
          </a:p>
        </p:txBody>
      </p:sp>
    </p:spTree>
    <p:extLst>
      <p:ext uri="{BB962C8B-B14F-4D97-AF65-F5344CB8AC3E}">
        <p14:creationId xmlns:p14="http://schemas.microsoft.com/office/powerpoint/2010/main" val="2324486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A872A-BE52-4531-9E9A-C9B8CCF9E18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0695559-61BF-4263-B4EA-A6F3277BB1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3B859C3-3000-4F52-9958-54D2FE1CCD9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BB40061-0C77-462F-9FC2-3FA7DD5906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5407759-A0F1-4EAD-A369-E901378618F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6FC8875-F816-4925-AFCC-25D727EBEBDA}"/>
              </a:ext>
            </a:extLst>
          </p:cNvPr>
          <p:cNvSpPr>
            <a:spLocks noGrp="1"/>
          </p:cNvSpPr>
          <p:nvPr>
            <p:ph type="dt" sz="half" idx="10"/>
          </p:nvPr>
        </p:nvSpPr>
        <p:spPr/>
        <p:txBody>
          <a:bodyPr/>
          <a:lstStyle/>
          <a:p>
            <a:fld id="{51F86FFE-F256-43BA-811C-4C1C7DDF3FD7}" type="datetimeFigureOut">
              <a:rPr lang="en-US" smtClean="0"/>
              <a:t>10/16/2018</a:t>
            </a:fld>
            <a:endParaRPr lang="en-US"/>
          </a:p>
        </p:txBody>
      </p:sp>
      <p:sp>
        <p:nvSpPr>
          <p:cNvPr id="8" name="Footer Placeholder 7">
            <a:extLst>
              <a:ext uri="{FF2B5EF4-FFF2-40B4-BE49-F238E27FC236}">
                <a16:creationId xmlns:a16="http://schemas.microsoft.com/office/drawing/2014/main" id="{67010397-3C08-46D2-91AD-730A0FD6AED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165330C-C306-45C1-8EED-62B518BC8102}"/>
              </a:ext>
            </a:extLst>
          </p:cNvPr>
          <p:cNvSpPr>
            <a:spLocks noGrp="1"/>
          </p:cNvSpPr>
          <p:nvPr>
            <p:ph type="sldNum" sz="quarter" idx="12"/>
          </p:nvPr>
        </p:nvSpPr>
        <p:spPr/>
        <p:txBody>
          <a:bodyPr/>
          <a:lstStyle/>
          <a:p>
            <a:fld id="{0F792468-88EA-424E-915D-063D27E82559}" type="slidenum">
              <a:rPr lang="en-US" smtClean="0"/>
              <a:t>‹#›</a:t>
            </a:fld>
            <a:endParaRPr lang="en-US"/>
          </a:p>
        </p:txBody>
      </p:sp>
    </p:spTree>
    <p:extLst>
      <p:ext uri="{BB962C8B-B14F-4D97-AF65-F5344CB8AC3E}">
        <p14:creationId xmlns:p14="http://schemas.microsoft.com/office/powerpoint/2010/main" val="1226872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A9031-C4A0-41E5-87DF-BB40B55C68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7F3C907-A141-417D-A61C-30F78179BB1D}"/>
              </a:ext>
            </a:extLst>
          </p:cNvPr>
          <p:cNvSpPr>
            <a:spLocks noGrp="1"/>
          </p:cNvSpPr>
          <p:nvPr>
            <p:ph type="dt" sz="half" idx="10"/>
          </p:nvPr>
        </p:nvSpPr>
        <p:spPr/>
        <p:txBody>
          <a:bodyPr/>
          <a:lstStyle/>
          <a:p>
            <a:fld id="{51F86FFE-F256-43BA-811C-4C1C7DDF3FD7}" type="datetimeFigureOut">
              <a:rPr lang="en-US" smtClean="0"/>
              <a:t>10/16/2018</a:t>
            </a:fld>
            <a:endParaRPr lang="en-US"/>
          </a:p>
        </p:txBody>
      </p:sp>
      <p:sp>
        <p:nvSpPr>
          <p:cNvPr id="4" name="Footer Placeholder 3">
            <a:extLst>
              <a:ext uri="{FF2B5EF4-FFF2-40B4-BE49-F238E27FC236}">
                <a16:creationId xmlns:a16="http://schemas.microsoft.com/office/drawing/2014/main" id="{7C3D7FAB-67FF-4C5F-9E65-EBBB2CF029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0DAD6A6-0ABF-4F1B-82D9-C7A5E3F5C377}"/>
              </a:ext>
            </a:extLst>
          </p:cNvPr>
          <p:cNvSpPr>
            <a:spLocks noGrp="1"/>
          </p:cNvSpPr>
          <p:nvPr>
            <p:ph type="sldNum" sz="quarter" idx="12"/>
          </p:nvPr>
        </p:nvSpPr>
        <p:spPr/>
        <p:txBody>
          <a:bodyPr/>
          <a:lstStyle/>
          <a:p>
            <a:fld id="{0F792468-88EA-424E-915D-063D27E82559}" type="slidenum">
              <a:rPr lang="en-US" smtClean="0"/>
              <a:t>‹#›</a:t>
            </a:fld>
            <a:endParaRPr lang="en-US"/>
          </a:p>
        </p:txBody>
      </p:sp>
    </p:spTree>
    <p:extLst>
      <p:ext uri="{BB962C8B-B14F-4D97-AF65-F5344CB8AC3E}">
        <p14:creationId xmlns:p14="http://schemas.microsoft.com/office/powerpoint/2010/main" val="4151473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4F10C1-99DF-411C-8FB5-8A3D31043D0D}"/>
              </a:ext>
            </a:extLst>
          </p:cNvPr>
          <p:cNvSpPr>
            <a:spLocks noGrp="1"/>
          </p:cNvSpPr>
          <p:nvPr>
            <p:ph type="dt" sz="half" idx="10"/>
          </p:nvPr>
        </p:nvSpPr>
        <p:spPr/>
        <p:txBody>
          <a:bodyPr/>
          <a:lstStyle/>
          <a:p>
            <a:fld id="{51F86FFE-F256-43BA-811C-4C1C7DDF3FD7}" type="datetimeFigureOut">
              <a:rPr lang="en-US" smtClean="0"/>
              <a:t>10/16/2018</a:t>
            </a:fld>
            <a:endParaRPr lang="en-US"/>
          </a:p>
        </p:txBody>
      </p:sp>
      <p:sp>
        <p:nvSpPr>
          <p:cNvPr id="3" name="Footer Placeholder 2">
            <a:extLst>
              <a:ext uri="{FF2B5EF4-FFF2-40B4-BE49-F238E27FC236}">
                <a16:creationId xmlns:a16="http://schemas.microsoft.com/office/drawing/2014/main" id="{DD27D4B5-8A25-459F-9FA7-96B1FF018EB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DFB5A7-A7BB-453C-88E5-5CCD1DE80E3E}"/>
              </a:ext>
            </a:extLst>
          </p:cNvPr>
          <p:cNvSpPr>
            <a:spLocks noGrp="1"/>
          </p:cNvSpPr>
          <p:nvPr>
            <p:ph type="sldNum" sz="quarter" idx="12"/>
          </p:nvPr>
        </p:nvSpPr>
        <p:spPr/>
        <p:txBody>
          <a:bodyPr/>
          <a:lstStyle/>
          <a:p>
            <a:fld id="{0F792468-88EA-424E-915D-063D27E82559}" type="slidenum">
              <a:rPr lang="en-US" smtClean="0"/>
              <a:t>‹#›</a:t>
            </a:fld>
            <a:endParaRPr lang="en-US"/>
          </a:p>
        </p:txBody>
      </p:sp>
    </p:spTree>
    <p:extLst>
      <p:ext uri="{BB962C8B-B14F-4D97-AF65-F5344CB8AC3E}">
        <p14:creationId xmlns:p14="http://schemas.microsoft.com/office/powerpoint/2010/main" val="3207242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B0406-D617-4BAF-A319-962EFCA86A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0177584-17F7-4EAF-8BF3-453D8E96B5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C606257-0B4C-4BCD-AC9C-78876F515E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670FA92-023C-4DC6-804F-B3E3E168B11E}"/>
              </a:ext>
            </a:extLst>
          </p:cNvPr>
          <p:cNvSpPr>
            <a:spLocks noGrp="1"/>
          </p:cNvSpPr>
          <p:nvPr>
            <p:ph type="dt" sz="half" idx="10"/>
          </p:nvPr>
        </p:nvSpPr>
        <p:spPr/>
        <p:txBody>
          <a:bodyPr/>
          <a:lstStyle/>
          <a:p>
            <a:fld id="{51F86FFE-F256-43BA-811C-4C1C7DDF3FD7}" type="datetimeFigureOut">
              <a:rPr lang="en-US" smtClean="0"/>
              <a:t>10/16/2018</a:t>
            </a:fld>
            <a:endParaRPr lang="en-US"/>
          </a:p>
        </p:txBody>
      </p:sp>
      <p:sp>
        <p:nvSpPr>
          <p:cNvPr id="6" name="Footer Placeholder 5">
            <a:extLst>
              <a:ext uri="{FF2B5EF4-FFF2-40B4-BE49-F238E27FC236}">
                <a16:creationId xmlns:a16="http://schemas.microsoft.com/office/drawing/2014/main" id="{2E21EC78-D1DC-4AB7-A0F2-5BC94C589A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2A8D15-1659-4E0D-8881-77D2CE7456A7}"/>
              </a:ext>
            </a:extLst>
          </p:cNvPr>
          <p:cNvSpPr>
            <a:spLocks noGrp="1"/>
          </p:cNvSpPr>
          <p:nvPr>
            <p:ph type="sldNum" sz="quarter" idx="12"/>
          </p:nvPr>
        </p:nvSpPr>
        <p:spPr/>
        <p:txBody>
          <a:bodyPr/>
          <a:lstStyle/>
          <a:p>
            <a:fld id="{0F792468-88EA-424E-915D-063D27E82559}" type="slidenum">
              <a:rPr lang="en-US" smtClean="0"/>
              <a:t>‹#›</a:t>
            </a:fld>
            <a:endParaRPr lang="en-US"/>
          </a:p>
        </p:txBody>
      </p:sp>
    </p:spTree>
    <p:extLst>
      <p:ext uri="{BB962C8B-B14F-4D97-AF65-F5344CB8AC3E}">
        <p14:creationId xmlns:p14="http://schemas.microsoft.com/office/powerpoint/2010/main" val="2392130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920AC-18DD-4455-B838-7BB9F76FB9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6D6FF7-7AE5-4136-ACBE-A4D137F433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A5EDF54-11E6-45CB-83F7-78E4B4FCDE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5EB8B44-8721-43C2-A768-43FF4898D6FB}"/>
              </a:ext>
            </a:extLst>
          </p:cNvPr>
          <p:cNvSpPr>
            <a:spLocks noGrp="1"/>
          </p:cNvSpPr>
          <p:nvPr>
            <p:ph type="dt" sz="half" idx="10"/>
          </p:nvPr>
        </p:nvSpPr>
        <p:spPr/>
        <p:txBody>
          <a:bodyPr/>
          <a:lstStyle/>
          <a:p>
            <a:fld id="{51F86FFE-F256-43BA-811C-4C1C7DDF3FD7}" type="datetimeFigureOut">
              <a:rPr lang="en-US" smtClean="0"/>
              <a:t>10/16/2018</a:t>
            </a:fld>
            <a:endParaRPr lang="en-US"/>
          </a:p>
        </p:txBody>
      </p:sp>
      <p:sp>
        <p:nvSpPr>
          <p:cNvPr id="6" name="Footer Placeholder 5">
            <a:extLst>
              <a:ext uri="{FF2B5EF4-FFF2-40B4-BE49-F238E27FC236}">
                <a16:creationId xmlns:a16="http://schemas.microsoft.com/office/drawing/2014/main" id="{AB1ADA41-6A60-4581-A42D-81DE8DD5152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B23011-62F8-4ACF-85D6-B1E8BC17BE1C}"/>
              </a:ext>
            </a:extLst>
          </p:cNvPr>
          <p:cNvSpPr>
            <a:spLocks noGrp="1"/>
          </p:cNvSpPr>
          <p:nvPr>
            <p:ph type="sldNum" sz="quarter" idx="12"/>
          </p:nvPr>
        </p:nvSpPr>
        <p:spPr/>
        <p:txBody>
          <a:bodyPr/>
          <a:lstStyle/>
          <a:p>
            <a:fld id="{0F792468-88EA-424E-915D-063D27E82559}" type="slidenum">
              <a:rPr lang="en-US" smtClean="0"/>
              <a:t>‹#›</a:t>
            </a:fld>
            <a:endParaRPr lang="en-US"/>
          </a:p>
        </p:txBody>
      </p:sp>
    </p:spTree>
    <p:extLst>
      <p:ext uri="{BB962C8B-B14F-4D97-AF65-F5344CB8AC3E}">
        <p14:creationId xmlns:p14="http://schemas.microsoft.com/office/powerpoint/2010/main" val="45733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58F69-7C92-49FD-A74B-7E2100019EF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AC12182-B148-4258-B6E6-ECFB33AF2A7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59AEE5-EC7B-4710-BD73-AFBDFCACC540}"/>
              </a:ext>
            </a:extLst>
          </p:cNvPr>
          <p:cNvSpPr>
            <a:spLocks noGrp="1"/>
          </p:cNvSpPr>
          <p:nvPr>
            <p:ph type="dt" sz="half" idx="10"/>
          </p:nvPr>
        </p:nvSpPr>
        <p:spPr/>
        <p:txBody>
          <a:bodyPr/>
          <a:lstStyle/>
          <a:p>
            <a:fld id="{51F86FFE-F256-43BA-811C-4C1C7DDF3FD7}" type="datetimeFigureOut">
              <a:rPr lang="en-US" smtClean="0"/>
              <a:t>10/16/2018</a:t>
            </a:fld>
            <a:endParaRPr lang="en-US"/>
          </a:p>
        </p:txBody>
      </p:sp>
      <p:sp>
        <p:nvSpPr>
          <p:cNvPr id="5" name="Footer Placeholder 4">
            <a:extLst>
              <a:ext uri="{FF2B5EF4-FFF2-40B4-BE49-F238E27FC236}">
                <a16:creationId xmlns:a16="http://schemas.microsoft.com/office/drawing/2014/main" id="{D95F8B18-06BD-45BD-947B-3604C83A19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03CED6-6960-4B65-A00E-E51E0E78C2A5}"/>
              </a:ext>
            </a:extLst>
          </p:cNvPr>
          <p:cNvSpPr>
            <a:spLocks noGrp="1"/>
          </p:cNvSpPr>
          <p:nvPr>
            <p:ph type="sldNum" sz="quarter" idx="12"/>
          </p:nvPr>
        </p:nvSpPr>
        <p:spPr/>
        <p:txBody>
          <a:bodyPr/>
          <a:lstStyle/>
          <a:p>
            <a:fld id="{0F792468-88EA-424E-915D-063D27E82559}" type="slidenum">
              <a:rPr lang="en-US" smtClean="0"/>
              <a:t>‹#›</a:t>
            </a:fld>
            <a:endParaRPr lang="en-US"/>
          </a:p>
        </p:txBody>
      </p:sp>
    </p:spTree>
    <p:extLst>
      <p:ext uri="{BB962C8B-B14F-4D97-AF65-F5344CB8AC3E}">
        <p14:creationId xmlns:p14="http://schemas.microsoft.com/office/powerpoint/2010/main" val="1542212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03370B-9BB0-40F8-8468-5EBADDC5E31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D3D2C9D-688D-4C60-9B9E-10DC8915AB8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997BAB-D195-4249-A4F5-575B1BBFA707}"/>
              </a:ext>
            </a:extLst>
          </p:cNvPr>
          <p:cNvSpPr>
            <a:spLocks noGrp="1"/>
          </p:cNvSpPr>
          <p:nvPr>
            <p:ph type="dt" sz="half" idx="10"/>
          </p:nvPr>
        </p:nvSpPr>
        <p:spPr/>
        <p:txBody>
          <a:bodyPr/>
          <a:lstStyle/>
          <a:p>
            <a:fld id="{51F86FFE-F256-43BA-811C-4C1C7DDF3FD7}" type="datetimeFigureOut">
              <a:rPr lang="en-US" smtClean="0"/>
              <a:t>10/16/2018</a:t>
            </a:fld>
            <a:endParaRPr lang="en-US"/>
          </a:p>
        </p:txBody>
      </p:sp>
      <p:sp>
        <p:nvSpPr>
          <p:cNvPr id="5" name="Footer Placeholder 4">
            <a:extLst>
              <a:ext uri="{FF2B5EF4-FFF2-40B4-BE49-F238E27FC236}">
                <a16:creationId xmlns:a16="http://schemas.microsoft.com/office/drawing/2014/main" id="{26AE24C7-565A-489D-9854-9A8AFC9A89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48F10E-785C-4A41-96C2-1430175D8788}"/>
              </a:ext>
            </a:extLst>
          </p:cNvPr>
          <p:cNvSpPr>
            <a:spLocks noGrp="1"/>
          </p:cNvSpPr>
          <p:nvPr>
            <p:ph type="sldNum" sz="quarter" idx="12"/>
          </p:nvPr>
        </p:nvSpPr>
        <p:spPr/>
        <p:txBody>
          <a:bodyPr/>
          <a:lstStyle/>
          <a:p>
            <a:fld id="{0F792468-88EA-424E-915D-063D27E82559}" type="slidenum">
              <a:rPr lang="en-US" smtClean="0"/>
              <a:t>‹#›</a:t>
            </a:fld>
            <a:endParaRPr lang="en-US"/>
          </a:p>
        </p:txBody>
      </p:sp>
    </p:spTree>
    <p:extLst>
      <p:ext uri="{BB962C8B-B14F-4D97-AF65-F5344CB8AC3E}">
        <p14:creationId xmlns:p14="http://schemas.microsoft.com/office/powerpoint/2010/main" val="339704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22418282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D2A7F18-8759-4145-AD53-0B86F2680A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8555D75-F704-4EA2-B96D-753B75E280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9DF30D-51E6-4CE2-83D4-B10B89BB5F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F86FFE-F256-43BA-811C-4C1C7DDF3FD7}" type="datetimeFigureOut">
              <a:rPr lang="en-US" smtClean="0"/>
              <a:t>10/16/2018</a:t>
            </a:fld>
            <a:endParaRPr lang="en-US"/>
          </a:p>
        </p:txBody>
      </p:sp>
      <p:sp>
        <p:nvSpPr>
          <p:cNvPr id="5" name="Footer Placeholder 4">
            <a:extLst>
              <a:ext uri="{FF2B5EF4-FFF2-40B4-BE49-F238E27FC236}">
                <a16:creationId xmlns:a16="http://schemas.microsoft.com/office/drawing/2014/main" id="{2719256E-90D6-440C-9758-44B64FEA8B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391F197-F363-42AF-B69C-9914A27CD8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792468-88EA-424E-915D-063D27E82559}" type="slidenum">
              <a:rPr lang="en-US" smtClean="0"/>
              <a:t>‹#›</a:t>
            </a:fld>
            <a:endParaRPr lang="en-US"/>
          </a:p>
        </p:txBody>
      </p:sp>
    </p:spTree>
    <p:extLst>
      <p:ext uri="{BB962C8B-B14F-4D97-AF65-F5344CB8AC3E}">
        <p14:creationId xmlns:p14="http://schemas.microsoft.com/office/powerpoint/2010/main" val="31520771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foxvalleyhealthcare.com/" TargetMode="Externa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hyperlink" Target="https://www.foxvalleyhealthcare.com/meet-the-team"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8.emf"/></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5.emf"/></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irs.gov/charities-non-profits/annual-reporting-and-filing" TargetMode="External"/><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hyperlink" Target="http://www.affinityhealth.org/Affinity/About-Us.htm"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thedacare.org/"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wearthecost.org/" TargetMode="Externa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hyperlink" Target="https://khn.org/multimedia/get-a-rise-out/"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ncqa.org/report-cards/health-plans/state-of-health-care-quality-report/"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usdebtclock.org/"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www.foxvalleyhealthcare.com/" TargetMode="Externa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hyperlink" Target="https://noconecon.blog/"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7.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FA67CD3-AB4E-4A7A-BEB8-53C445D8C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26"/>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7CF545F-9C2E-4446-97CD-AD92990C2B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5614876" y="291831"/>
            <a:ext cx="6126870" cy="2548646"/>
          </a:xfrm>
        </p:spPr>
        <p:txBody>
          <a:bodyPr vert="horz" lIns="91440" tIns="45720" rIns="91440" bIns="45720" rtlCol="0" anchor="ctr">
            <a:normAutofit/>
          </a:bodyPr>
          <a:lstStyle/>
          <a:p>
            <a:r>
              <a:rPr lang="en-US" sz="4400" kern="1200" dirty="0">
                <a:solidFill>
                  <a:srgbClr val="000000"/>
                </a:solidFill>
                <a:latin typeface="+mj-lt"/>
                <a:ea typeface="+mj-ea"/>
                <a:cs typeface="+mj-cs"/>
              </a:rPr>
              <a:t>Appleton… We Have a Healthcare Problem!</a:t>
            </a:r>
          </a:p>
        </p:txBody>
      </p:sp>
      <p:sp>
        <p:nvSpPr>
          <p:cNvPr id="14"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Stethoscope">
            <a:extLst>
              <a:ext uri="{FF2B5EF4-FFF2-40B4-BE49-F238E27FC236}">
                <a16:creationId xmlns:a16="http://schemas.microsoft.com/office/drawing/2014/main" id="{8D643B23-A26A-4212-AAD1-56DD8ABA154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0254" y="1629089"/>
            <a:ext cx="3620021" cy="3620021"/>
          </a:xfrm>
          <a:prstGeom prst="rect">
            <a:avLst/>
          </a:prstGeom>
        </p:spPr>
      </p:pic>
      <p:sp>
        <p:nvSpPr>
          <p:cNvPr id="3" name="Subtitle 2"/>
          <p:cNvSpPr>
            <a:spLocks noGrp="1"/>
          </p:cNvSpPr>
          <p:nvPr>
            <p:ph type="subTitle" idx="1"/>
          </p:nvPr>
        </p:nvSpPr>
        <p:spPr>
          <a:xfrm>
            <a:off x="6090574" y="2421682"/>
            <a:ext cx="4977578" cy="3639289"/>
          </a:xfrm>
        </p:spPr>
        <p:txBody>
          <a:bodyPr vert="horz" lIns="91440" tIns="45720" rIns="91440" bIns="45720" rtlCol="0" anchor="ctr">
            <a:normAutofit/>
          </a:bodyPr>
          <a:lstStyle/>
          <a:p>
            <a:r>
              <a:rPr lang="en-US" sz="2800" dirty="0">
                <a:solidFill>
                  <a:srgbClr val="000000"/>
                </a:solidFill>
              </a:rPr>
              <a:t>The Fox Valley Health Care Transformation Initiative</a:t>
            </a:r>
          </a:p>
          <a:p>
            <a:r>
              <a:rPr lang="en-US" sz="2800" dirty="0">
                <a:solidFill>
                  <a:srgbClr val="000000"/>
                </a:solidFill>
              </a:rPr>
              <a:t>Presentation by Merton Finkler, </a:t>
            </a:r>
            <a:r>
              <a:rPr lang="en-US" sz="2800" dirty="0" err="1">
                <a:solidFill>
                  <a:srgbClr val="000000"/>
                </a:solidFill>
              </a:rPr>
              <a:t>Ph.D</a:t>
            </a:r>
            <a:endParaRPr lang="en-US" sz="2800" dirty="0">
              <a:solidFill>
                <a:srgbClr val="000000"/>
              </a:solidFill>
            </a:endParaRPr>
          </a:p>
          <a:p>
            <a:r>
              <a:rPr lang="en-US" sz="2800" dirty="0">
                <a:solidFill>
                  <a:srgbClr val="000000"/>
                </a:solidFill>
              </a:rPr>
              <a:t>John R. Kimberly Emeritus Professor of Economics</a:t>
            </a:r>
          </a:p>
          <a:p>
            <a:r>
              <a:rPr lang="en-US" sz="2800" dirty="0">
                <a:solidFill>
                  <a:srgbClr val="000000"/>
                </a:solidFill>
              </a:rPr>
              <a:t>October 16, 2018</a:t>
            </a:r>
          </a:p>
        </p:txBody>
      </p:sp>
    </p:spTree>
    <p:extLst>
      <p:ext uri="{BB962C8B-B14F-4D97-AF65-F5344CB8AC3E}">
        <p14:creationId xmlns:p14="http://schemas.microsoft.com/office/powerpoint/2010/main" val="27144787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40079" y="2053641"/>
            <a:ext cx="3669161" cy="2760098"/>
          </a:xfrm>
        </p:spPr>
        <p:txBody>
          <a:bodyPr>
            <a:normAutofit/>
          </a:bodyPr>
          <a:lstStyle/>
          <a:p>
            <a:r>
              <a:rPr lang="en-US">
                <a:solidFill>
                  <a:srgbClr val="FFFFFF"/>
                </a:solidFill>
              </a:rPr>
              <a:t>Overview of Presentation</a:t>
            </a:r>
          </a:p>
        </p:txBody>
      </p:sp>
      <p:sp>
        <p:nvSpPr>
          <p:cNvPr id="3" name="Content Placeholder 2"/>
          <p:cNvSpPr>
            <a:spLocks noGrp="1"/>
          </p:cNvSpPr>
          <p:nvPr>
            <p:ph idx="1"/>
          </p:nvPr>
        </p:nvSpPr>
        <p:spPr>
          <a:xfrm>
            <a:off x="6090574" y="-1"/>
            <a:ext cx="5306084" cy="6857999"/>
          </a:xfrm>
        </p:spPr>
        <p:txBody>
          <a:bodyPr anchor="ctr">
            <a:normAutofit/>
          </a:bodyPr>
          <a:lstStyle/>
          <a:p>
            <a:r>
              <a:rPr lang="en-US" sz="2400" dirty="0">
                <a:solidFill>
                  <a:srgbClr val="000000"/>
                </a:solidFill>
              </a:rPr>
              <a:t>Describe The Fox Valley Health Care Transformation Initiative</a:t>
            </a:r>
          </a:p>
          <a:p>
            <a:r>
              <a:rPr lang="en-US" sz="2400" dirty="0">
                <a:solidFill>
                  <a:srgbClr val="000000"/>
                </a:solidFill>
              </a:rPr>
              <a:t>Observation 1: Medical costs in the Fox Valley are unsustainable and unaffordable for many residents.</a:t>
            </a:r>
          </a:p>
          <a:p>
            <a:r>
              <a:rPr lang="en-US" sz="2400" dirty="0">
                <a:solidFill>
                  <a:srgbClr val="000000"/>
                </a:solidFill>
              </a:rPr>
              <a:t>Observation 2: Local healthcare systems lack transparency and are unaccountable. In our opinion, unelected “elites” serve their institutions rather the community at large.</a:t>
            </a:r>
          </a:p>
          <a:p>
            <a:r>
              <a:rPr lang="en-US" sz="2400" dirty="0">
                <a:solidFill>
                  <a:srgbClr val="000000"/>
                </a:solidFill>
              </a:rPr>
              <a:t>Observation 3: Local health care system and delivery reform can take place but will require local residents to actively demand serious reform.</a:t>
            </a:r>
          </a:p>
          <a:p>
            <a:r>
              <a:rPr lang="en-US" sz="2400" dirty="0">
                <a:solidFill>
                  <a:srgbClr val="000000"/>
                </a:solidFill>
              </a:rPr>
              <a:t>A call for discussion and action</a:t>
            </a:r>
          </a:p>
          <a:p>
            <a:pPr marL="0" indent="0">
              <a:buNone/>
            </a:pPr>
            <a:endParaRPr lang="en-US" sz="2200" dirty="0">
              <a:solidFill>
                <a:srgbClr val="000000"/>
              </a:solidFill>
            </a:endParaRPr>
          </a:p>
        </p:txBody>
      </p:sp>
    </p:spTree>
    <p:extLst>
      <p:ext uri="{BB962C8B-B14F-4D97-AF65-F5344CB8AC3E}">
        <p14:creationId xmlns:p14="http://schemas.microsoft.com/office/powerpoint/2010/main" val="512247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179226" y="826680"/>
            <a:ext cx="9833548" cy="1325563"/>
          </a:xfrm>
        </p:spPr>
        <p:txBody>
          <a:bodyPr>
            <a:normAutofit/>
          </a:bodyPr>
          <a:lstStyle/>
          <a:p>
            <a:pPr algn="ctr"/>
            <a:r>
              <a:rPr lang="en-US" sz="4000" dirty="0">
                <a:solidFill>
                  <a:srgbClr val="FFFFFF"/>
                </a:solidFill>
              </a:rPr>
              <a:t>The Fox Valley Health Care </a:t>
            </a:r>
            <a:br>
              <a:rPr lang="en-US" sz="4000" dirty="0">
                <a:solidFill>
                  <a:srgbClr val="FFFFFF"/>
                </a:solidFill>
              </a:rPr>
            </a:br>
            <a:r>
              <a:rPr lang="en-US" sz="4000" dirty="0">
                <a:solidFill>
                  <a:srgbClr val="FFFFFF"/>
                </a:solidFill>
              </a:rPr>
              <a:t>Transformation Initiative</a:t>
            </a:r>
          </a:p>
        </p:txBody>
      </p:sp>
      <p:sp>
        <p:nvSpPr>
          <p:cNvPr id="3" name="Content Placeholder 2"/>
          <p:cNvSpPr>
            <a:spLocks noGrp="1"/>
          </p:cNvSpPr>
          <p:nvPr>
            <p:ph idx="1"/>
          </p:nvPr>
        </p:nvSpPr>
        <p:spPr>
          <a:xfrm>
            <a:off x="355601" y="2753937"/>
            <a:ext cx="11480494" cy="4006786"/>
          </a:xfrm>
        </p:spPr>
        <p:txBody>
          <a:bodyPr>
            <a:normAutofit lnSpcReduction="10000"/>
          </a:bodyPr>
          <a:lstStyle/>
          <a:p>
            <a:r>
              <a:rPr lang="en-US" dirty="0">
                <a:solidFill>
                  <a:srgbClr val="000000"/>
                </a:solidFill>
              </a:rPr>
              <a:t>Created in the summer of 2017.</a:t>
            </a:r>
          </a:p>
          <a:p>
            <a:r>
              <a:rPr lang="en-US" dirty="0">
                <a:solidFill>
                  <a:srgbClr val="000000"/>
                </a:solidFill>
              </a:rPr>
              <a:t>Objective: To transform the organization, delivery, and financing of the medical systems in the Fox Valley to achieve the Triple Aim of lower cost, better health, and improved patient experience for the residents of the Fox Valley.</a:t>
            </a:r>
          </a:p>
          <a:p>
            <a:r>
              <a:rPr lang="en-US" b="1" i="1" dirty="0">
                <a:solidFill>
                  <a:srgbClr val="000000"/>
                </a:solidFill>
              </a:rPr>
              <a:t>This presentation to the community at large is a direct result of the lack of responsiveness of our public sector leaders.  </a:t>
            </a:r>
          </a:p>
          <a:p>
            <a:r>
              <a:rPr lang="en-US" b="1" i="1" dirty="0">
                <a:solidFill>
                  <a:srgbClr val="000000"/>
                </a:solidFill>
              </a:rPr>
              <a:t>For change to occur, we need your help. </a:t>
            </a:r>
          </a:p>
          <a:p>
            <a:r>
              <a:rPr lang="en-US" sz="1800" dirty="0">
                <a:solidFill>
                  <a:srgbClr val="000000"/>
                </a:solidFill>
              </a:rPr>
              <a:t>History of activities – </a:t>
            </a:r>
            <a:r>
              <a:rPr lang="en-US" sz="1800" dirty="0">
                <a:solidFill>
                  <a:srgbClr val="000000"/>
                </a:solidFill>
                <a:hlinkClick r:id="rId3"/>
              </a:rPr>
              <a:t>https://www.foxvalleyhealthcare.com</a:t>
            </a:r>
            <a:endParaRPr lang="en-US" sz="1800" dirty="0">
              <a:solidFill>
                <a:srgbClr val="000000"/>
              </a:solidFill>
            </a:endParaRPr>
          </a:p>
          <a:p>
            <a:r>
              <a:rPr lang="en-US" sz="1800" dirty="0">
                <a:solidFill>
                  <a:srgbClr val="000000"/>
                </a:solidFill>
              </a:rPr>
              <a:t>Team members - </a:t>
            </a:r>
            <a:r>
              <a:rPr lang="en-US" sz="1800" dirty="0">
                <a:solidFill>
                  <a:srgbClr val="000000"/>
                </a:solidFill>
                <a:hlinkClick r:id="rId4"/>
              </a:rPr>
              <a:t>https://www.foxvalleyhealthcare.com/meet-the-team</a:t>
            </a:r>
            <a:endParaRPr lang="en-US" sz="1800" dirty="0">
              <a:solidFill>
                <a:srgbClr val="000000"/>
              </a:solidFill>
            </a:endParaRPr>
          </a:p>
          <a:p>
            <a:pPr marL="0" indent="0">
              <a:buNone/>
            </a:pPr>
            <a:endParaRPr lang="en-US" sz="1400" dirty="0">
              <a:solidFill>
                <a:srgbClr val="000000"/>
              </a:solidFill>
            </a:endParaRPr>
          </a:p>
        </p:txBody>
      </p:sp>
    </p:spTree>
    <p:extLst>
      <p:ext uri="{BB962C8B-B14F-4D97-AF65-F5344CB8AC3E}">
        <p14:creationId xmlns:p14="http://schemas.microsoft.com/office/powerpoint/2010/main" val="12344759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232392-1A9F-49B5-BDCD-70D858B2A93D}"/>
              </a:ext>
            </a:extLst>
          </p:cNvPr>
          <p:cNvSpPr>
            <a:spLocks noGrp="1"/>
          </p:cNvSpPr>
          <p:nvPr>
            <p:ph type="title"/>
          </p:nvPr>
        </p:nvSpPr>
        <p:spPr>
          <a:xfrm>
            <a:off x="742950" y="742951"/>
            <a:ext cx="3476625" cy="4962524"/>
          </a:xfrm>
        </p:spPr>
        <p:txBody>
          <a:bodyPr vert="horz" lIns="91440" tIns="45720" rIns="91440" bIns="45720" rtlCol="0" anchor="ctr">
            <a:normAutofit fontScale="90000"/>
          </a:bodyPr>
          <a:lstStyle/>
          <a:p>
            <a:pPr algn="ctr"/>
            <a:r>
              <a:rPr lang="en-US" sz="4800" kern="1200" dirty="0">
                <a:solidFill>
                  <a:srgbClr val="FFFFFF"/>
                </a:solidFill>
                <a:latin typeface="+mj-lt"/>
                <a:ea typeface="+mj-ea"/>
                <a:cs typeface="+mj-cs"/>
              </a:rPr>
              <a:t>Medical Care is the least important but most expensive way to improve the health of the community</a:t>
            </a:r>
          </a:p>
        </p:txBody>
      </p:sp>
      <p:pic>
        <p:nvPicPr>
          <p:cNvPr id="4" name="Content Placeholder 4">
            <a:extLst>
              <a:ext uri="{FF2B5EF4-FFF2-40B4-BE49-F238E27FC236}">
                <a16:creationId xmlns:a16="http://schemas.microsoft.com/office/drawing/2014/main" id="{79EBA68C-D291-4F1A-B183-49126D1F611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24920" y="311449"/>
            <a:ext cx="7367080" cy="6283903"/>
          </a:xfrm>
          <a:prstGeom prst="rect">
            <a:avLst/>
          </a:prstGeom>
        </p:spPr>
      </p:pic>
    </p:spTree>
    <p:extLst>
      <p:ext uri="{BB962C8B-B14F-4D97-AF65-F5344CB8AC3E}">
        <p14:creationId xmlns:p14="http://schemas.microsoft.com/office/powerpoint/2010/main" val="3825254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6DB7AE-C739-4B34-B9A1-97EB1CE5B799}"/>
              </a:ext>
            </a:extLst>
          </p:cNvPr>
          <p:cNvSpPr>
            <a:spLocks noGrp="1"/>
          </p:cNvSpPr>
          <p:nvPr>
            <p:ph type="title"/>
          </p:nvPr>
        </p:nvSpPr>
        <p:spPr>
          <a:xfrm>
            <a:off x="546351" y="433545"/>
            <a:ext cx="11139854" cy="930447"/>
          </a:xfrm>
        </p:spPr>
        <p:txBody>
          <a:bodyPr vert="horz" lIns="91440" tIns="45720" rIns="91440" bIns="45720" rtlCol="0" anchor="b">
            <a:normAutofit/>
          </a:bodyPr>
          <a:lstStyle/>
          <a:p>
            <a:pPr algn="ctr"/>
            <a:r>
              <a:rPr lang="en-US" sz="4600">
                <a:solidFill>
                  <a:srgbClr val="FFFFFF"/>
                </a:solidFill>
              </a:rPr>
              <a:t>Taxpayer Funding Dominates Revenue Streams</a:t>
            </a:r>
          </a:p>
        </p:txBody>
      </p:sp>
      <p:cxnSp>
        <p:nvCxnSpPr>
          <p:cNvPr id="14" name="Straight Connector 13">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7" name="Content Placeholder 3" descr="Content Placeholder 3">
            <a:extLst>
              <a:ext uri="{FF2B5EF4-FFF2-40B4-BE49-F238E27FC236}">
                <a16:creationId xmlns:a16="http://schemas.microsoft.com/office/drawing/2014/main" id="{817D447B-5C9F-4387-B696-3E6E3695B1D4}"/>
              </a:ext>
            </a:extLst>
          </p:cNvPr>
          <p:cNvPicPr>
            <a:picLocks noGrp="1" noChangeAspect="1"/>
          </p:cNvPicPr>
          <p:nvPr>
            <p:ph sz="half" idx="2"/>
          </p:nvPr>
        </p:nvPicPr>
        <p:blipFill>
          <a:blip r:embed="rId3">
            <a:extLst/>
          </a:blip>
          <a:stretch>
            <a:fillRect/>
          </a:stretch>
        </p:blipFill>
        <p:spPr>
          <a:xfrm>
            <a:off x="6305635" y="2426818"/>
            <a:ext cx="5595356" cy="4339221"/>
          </a:xfrm>
          <a:prstGeom prst="rect">
            <a:avLst/>
          </a:prstGeom>
        </p:spPr>
      </p:pic>
      <p:pic>
        <p:nvPicPr>
          <p:cNvPr id="5" name="Content Placeholder 4">
            <a:extLst>
              <a:ext uri="{FF2B5EF4-FFF2-40B4-BE49-F238E27FC236}">
                <a16:creationId xmlns:a16="http://schemas.microsoft.com/office/drawing/2014/main" id="{14C6B599-005A-4CC8-B2B3-0C7C585DC0D9}"/>
              </a:ext>
            </a:extLst>
          </p:cNvPr>
          <p:cNvPicPr>
            <a:picLocks noGrp="1" noChangeAspect="1"/>
          </p:cNvPicPr>
          <p:nvPr>
            <p:ph sz="half" idx="1"/>
          </p:nvPr>
        </p:nvPicPr>
        <p:blipFill>
          <a:blip r:embed="rId4"/>
          <a:stretch>
            <a:fillRect/>
          </a:stretch>
        </p:blipFill>
        <p:spPr>
          <a:xfrm>
            <a:off x="396882" y="2277801"/>
            <a:ext cx="5595356" cy="4488238"/>
          </a:xfrm>
          <a:prstGeom prst="rect">
            <a:avLst/>
          </a:prstGeom>
        </p:spPr>
      </p:pic>
    </p:spTree>
    <p:extLst>
      <p:ext uri="{BB962C8B-B14F-4D97-AF65-F5344CB8AC3E}">
        <p14:creationId xmlns:p14="http://schemas.microsoft.com/office/powerpoint/2010/main" val="2447195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E6C151E-FD9F-413A-B379-0915975E16BE}"/>
              </a:ext>
            </a:extLst>
          </p:cNvPr>
          <p:cNvSpPr>
            <a:spLocks noGrp="1"/>
          </p:cNvSpPr>
          <p:nvPr>
            <p:ph type="title"/>
          </p:nvPr>
        </p:nvSpPr>
        <p:spPr>
          <a:xfrm>
            <a:off x="640079" y="2053641"/>
            <a:ext cx="3669161" cy="2760098"/>
          </a:xfrm>
        </p:spPr>
        <p:txBody>
          <a:bodyPr>
            <a:normAutofit/>
          </a:bodyPr>
          <a:lstStyle/>
          <a:p>
            <a:r>
              <a:rPr lang="en-US" sz="3700" dirty="0">
                <a:solidFill>
                  <a:srgbClr val="FFFFFF"/>
                </a:solidFill>
              </a:rPr>
              <a:t>Medical Care Spending Has Outstripped Our Ability to Afford It</a:t>
            </a:r>
          </a:p>
        </p:txBody>
      </p:sp>
      <p:pic>
        <p:nvPicPr>
          <p:cNvPr id="7" name="Content Placeholder 6">
            <a:extLst>
              <a:ext uri="{FF2B5EF4-FFF2-40B4-BE49-F238E27FC236}">
                <a16:creationId xmlns:a16="http://schemas.microsoft.com/office/drawing/2014/main" id="{7F820066-778E-4FD7-9FB1-1BEDBFB3CA4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091238" y="272374"/>
            <a:ext cx="5805690" cy="6303524"/>
          </a:xfrm>
        </p:spPr>
      </p:pic>
    </p:spTree>
    <p:extLst>
      <p:ext uri="{BB962C8B-B14F-4D97-AF65-F5344CB8AC3E}">
        <p14:creationId xmlns:p14="http://schemas.microsoft.com/office/powerpoint/2010/main" val="136764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288521" y="381403"/>
            <a:ext cx="2200313" cy="3342508"/>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2D4BCE2-1A90-49A2-8E42-03AD5DF512BC}"/>
              </a:ext>
            </a:extLst>
          </p:cNvPr>
          <p:cNvSpPr>
            <a:spLocks noGrp="1"/>
          </p:cNvSpPr>
          <p:nvPr>
            <p:ph type="title"/>
          </p:nvPr>
        </p:nvSpPr>
        <p:spPr>
          <a:xfrm>
            <a:off x="966952" y="952500"/>
            <a:ext cx="2669406" cy="2200314"/>
          </a:xfrm>
        </p:spPr>
        <p:txBody>
          <a:bodyPr vert="horz" lIns="91440" tIns="45720" rIns="91440" bIns="45720" rtlCol="0" anchor="ctr">
            <a:normAutofit/>
          </a:bodyPr>
          <a:lstStyle/>
          <a:p>
            <a:r>
              <a:rPr lang="en-US" sz="2200" kern="1200" dirty="0">
                <a:solidFill>
                  <a:srgbClr val="FFFFFF"/>
                </a:solidFill>
                <a:latin typeface="+mj-lt"/>
                <a:ea typeface="+mj-ea"/>
                <a:cs typeface="+mj-cs"/>
              </a:rPr>
              <a:t>Over 40% of American Households Don’t Have the Savings to Pay Out-of-Pocket Healthcare Expenses</a:t>
            </a:r>
          </a:p>
        </p:txBody>
      </p:sp>
      <p:sp>
        <p:nvSpPr>
          <p:cNvPr id="32" name="Content Placeholder 2">
            <a:extLst>
              <a:ext uri="{FF2B5EF4-FFF2-40B4-BE49-F238E27FC236}">
                <a16:creationId xmlns:a16="http://schemas.microsoft.com/office/drawing/2014/main" id="{C8D9969D-F029-4B5C-82C4-2D72812FE911}"/>
              </a:ext>
            </a:extLst>
          </p:cNvPr>
          <p:cNvSpPr>
            <a:spLocks noGrp="1"/>
          </p:cNvSpPr>
          <p:nvPr>
            <p:ph idx="1"/>
          </p:nvPr>
        </p:nvSpPr>
        <p:spPr>
          <a:xfrm>
            <a:off x="717423" y="3355130"/>
            <a:ext cx="3752977" cy="2427333"/>
          </a:xfrm>
        </p:spPr>
        <p:txBody>
          <a:bodyPr vert="horz" lIns="91440" tIns="45720" rIns="91440" bIns="45720" rtlCol="0">
            <a:noAutofit/>
          </a:bodyPr>
          <a:lstStyle/>
          <a:p>
            <a:r>
              <a:rPr lang="en-US" sz="2000" dirty="0"/>
              <a:t>1 in 4 adults skipped necessary medical care in 2017 due to cost.</a:t>
            </a:r>
          </a:p>
          <a:p>
            <a:r>
              <a:rPr lang="en-US" sz="2000" dirty="0"/>
              <a:t>Among those with medical expenses, 3 in 8 have unpaid debt from the bills.</a:t>
            </a:r>
          </a:p>
          <a:p>
            <a:r>
              <a:rPr lang="en-US" sz="2000" dirty="0"/>
              <a:t>Source: Federal Reserve Board (May 2018)</a:t>
            </a:r>
          </a:p>
        </p:txBody>
      </p:sp>
      <p:pic>
        <p:nvPicPr>
          <p:cNvPr id="5" name="Picture 4"/>
          <p:cNvPicPr>
            <a:picLocks noChangeAspect="1"/>
          </p:cNvPicPr>
          <p:nvPr/>
        </p:nvPicPr>
        <p:blipFill>
          <a:blip r:embed="rId3"/>
          <a:stretch>
            <a:fillRect/>
          </a:stretch>
        </p:blipFill>
        <p:spPr>
          <a:xfrm>
            <a:off x="5529780" y="952500"/>
            <a:ext cx="5168367" cy="4829963"/>
          </a:xfrm>
          <a:prstGeom prst="rect">
            <a:avLst/>
          </a:prstGeom>
        </p:spPr>
      </p:pic>
    </p:spTree>
    <p:extLst>
      <p:ext uri="{BB962C8B-B14F-4D97-AF65-F5344CB8AC3E}">
        <p14:creationId xmlns:p14="http://schemas.microsoft.com/office/powerpoint/2010/main" val="26085264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9114A8C-057E-468E-A1D7-E55AEF8A059D}"/>
              </a:ext>
            </a:extLst>
          </p:cNvPr>
          <p:cNvSpPr>
            <a:spLocks noGrp="1"/>
          </p:cNvSpPr>
          <p:nvPr>
            <p:ph type="title"/>
          </p:nvPr>
        </p:nvSpPr>
        <p:spPr/>
        <p:txBody>
          <a:bodyPr/>
          <a:lstStyle/>
          <a:p>
            <a:pPr algn="ctr"/>
            <a:r>
              <a:rPr lang="en-US" b="1" i="1" dirty="0"/>
              <a:t>Insurance is Not Enough For Many Under 65</a:t>
            </a:r>
          </a:p>
        </p:txBody>
      </p:sp>
      <p:graphicFrame>
        <p:nvGraphicFramePr>
          <p:cNvPr id="9" name="Content Placeholder 8">
            <a:extLst>
              <a:ext uri="{FF2B5EF4-FFF2-40B4-BE49-F238E27FC236}">
                <a16:creationId xmlns:a16="http://schemas.microsoft.com/office/drawing/2014/main" id="{23A0AE23-CFDE-45CA-9B00-4A69221F3A86}"/>
              </a:ext>
            </a:extLst>
          </p:cNvPr>
          <p:cNvGraphicFramePr>
            <a:graphicFrameLocks noGrp="1"/>
          </p:cNvGraphicFramePr>
          <p:nvPr>
            <p:ph sz="half" idx="1"/>
            <p:extLst>
              <p:ext uri="{D42A27DB-BD31-4B8C-83A1-F6EECF244321}">
                <p14:modId xmlns:p14="http://schemas.microsoft.com/office/powerpoint/2010/main" val="1443933360"/>
              </p:ext>
            </p:extLst>
          </p:nvPr>
        </p:nvGraphicFramePr>
        <p:xfrm>
          <a:off x="838200" y="1435100"/>
          <a:ext cx="5181600" cy="5181599"/>
        </p:xfrm>
        <a:graphic>
          <a:graphicData uri="http://schemas.openxmlformats.org/drawingml/2006/chart">
            <c:chart xmlns:c="http://schemas.openxmlformats.org/drawingml/2006/chart" xmlns:r="http://schemas.openxmlformats.org/officeDocument/2006/relationships" r:id="rId3"/>
          </a:graphicData>
        </a:graphic>
      </p:graphicFrame>
      <p:pic>
        <p:nvPicPr>
          <p:cNvPr id="7" name="Content Placeholder 6">
            <a:extLst>
              <a:ext uri="{FF2B5EF4-FFF2-40B4-BE49-F238E27FC236}">
                <a16:creationId xmlns:a16="http://schemas.microsoft.com/office/drawing/2014/main" id="{DE4EE42E-6B45-4F1D-8441-1B806C7DA565}"/>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096000" y="1485899"/>
            <a:ext cx="5867400" cy="5079999"/>
          </a:xfrm>
        </p:spPr>
      </p:pic>
    </p:spTree>
    <p:extLst>
      <p:ext uri="{BB962C8B-B14F-4D97-AF65-F5344CB8AC3E}">
        <p14:creationId xmlns:p14="http://schemas.microsoft.com/office/powerpoint/2010/main" val="22521342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9A77C3-66BC-4AAE-88C5-C9E307378B6E}"/>
              </a:ext>
            </a:extLst>
          </p:cNvPr>
          <p:cNvSpPr>
            <a:spLocks noGrp="1"/>
          </p:cNvSpPr>
          <p:nvPr>
            <p:ph type="title"/>
          </p:nvPr>
        </p:nvSpPr>
        <p:spPr>
          <a:xfrm>
            <a:off x="643467" y="643467"/>
            <a:ext cx="3363974" cy="2683933"/>
          </a:xfrm>
          <a:noFill/>
          <a:ln w="19050">
            <a:solidFill>
              <a:schemeClr val="bg1"/>
            </a:solidFill>
          </a:ln>
        </p:spPr>
        <p:txBody>
          <a:bodyPr vert="horz" wrap="square" lIns="91440" tIns="45720" rIns="91440" bIns="45720" rtlCol="0">
            <a:normAutofit/>
          </a:bodyPr>
          <a:lstStyle/>
          <a:p>
            <a:pPr algn="ctr"/>
            <a:r>
              <a:rPr lang="en-US" sz="2600" kern="1200">
                <a:solidFill>
                  <a:schemeClr val="bg1"/>
                </a:solidFill>
                <a:latin typeface="+mj-lt"/>
                <a:ea typeface="+mj-ea"/>
                <a:cs typeface="+mj-cs"/>
              </a:rPr>
              <a:t>Fox Valley Medical Care is More Expensive Than In Madison or Minneapolis-St. Paul</a:t>
            </a:r>
            <a:endParaRPr lang="en-US" sz="2600" kern="1200" dirty="0">
              <a:solidFill>
                <a:schemeClr val="bg1"/>
              </a:solidFill>
              <a:latin typeface="+mj-lt"/>
              <a:ea typeface="+mj-ea"/>
              <a:cs typeface="+mj-cs"/>
            </a:endParaRPr>
          </a:p>
        </p:txBody>
      </p:sp>
      <p:sp>
        <p:nvSpPr>
          <p:cNvPr id="14" name="Content Placeholder 13">
            <a:extLst>
              <a:ext uri="{FF2B5EF4-FFF2-40B4-BE49-F238E27FC236}">
                <a16:creationId xmlns:a16="http://schemas.microsoft.com/office/drawing/2014/main" id="{6FB88EB5-DC98-4D06-A679-980501825823}"/>
              </a:ext>
            </a:extLst>
          </p:cNvPr>
          <p:cNvSpPr>
            <a:spLocks noGrp="1"/>
          </p:cNvSpPr>
          <p:nvPr>
            <p:ph idx="1"/>
          </p:nvPr>
        </p:nvSpPr>
        <p:spPr>
          <a:xfrm>
            <a:off x="643468" y="3810000"/>
            <a:ext cx="3363974" cy="2243666"/>
          </a:xfrm>
        </p:spPr>
        <p:txBody>
          <a:bodyPr>
            <a:normAutofit fontScale="85000" lnSpcReduction="20000"/>
          </a:bodyPr>
          <a:lstStyle/>
          <a:p>
            <a:pPr marL="342900" indent="-342900"/>
            <a:r>
              <a:rPr lang="en-US" sz="2000" dirty="0">
                <a:solidFill>
                  <a:schemeClr val="bg1"/>
                </a:solidFill>
              </a:rPr>
              <a:t>Source: </a:t>
            </a:r>
            <a:r>
              <a:rPr lang="en-US" sz="2600" dirty="0">
                <a:solidFill>
                  <a:schemeClr val="accent2"/>
                </a:solidFill>
              </a:rPr>
              <a:t>Wisconsin Health Insurance Cost Ranking Report 2018 (based on state and federal sources including Wisconsin Office of the Commissioner of Insurance)</a:t>
            </a:r>
            <a:r>
              <a:rPr lang="en-US" dirty="0">
                <a:solidFill>
                  <a:schemeClr val="accent2"/>
                </a:solidFill>
              </a:rPr>
              <a:t>	</a:t>
            </a:r>
            <a:endParaRPr lang="en-US" sz="2000" dirty="0">
              <a:solidFill>
                <a:schemeClr val="accent2"/>
              </a:solidFill>
            </a:endParaRPr>
          </a:p>
        </p:txBody>
      </p:sp>
      <p:pic>
        <p:nvPicPr>
          <p:cNvPr id="12" name="Content Placeholder 3">
            <a:extLst>
              <a:ext uri="{FF2B5EF4-FFF2-40B4-BE49-F238E27FC236}">
                <a16:creationId xmlns:a16="http://schemas.microsoft.com/office/drawing/2014/main" id="{19B622F0-8FF8-4B94-BF1B-1C09F1C1C62A}"/>
              </a:ext>
            </a:extLst>
          </p:cNvPr>
          <p:cNvPicPr>
            <a:picLocks noChangeAspect="1"/>
          </p:cNvPicPr>
          <p:nvPr/>
        </p:nvPicPr>
        <p:blipFill>
          <a:blip r:embed="rId3"/>
          <a:stretch>
            <a:fillRect/>
          </a:stretch>
        </p:blipFill>
        <p:spPr>
          <a:xfrm>
            <a:off x="5967662" y="1"/>
            <a:ext cx="4944979" cy="6858000"/>
          </a:xfrm>
          <a:prstGeom prst="rect">
            <a:avLst/>
          </a:prstGeom>
        </p:spPr>
      </p:pic>
    </p:spTree>
    <p:extLst>
      <p:ext uri="{BB962C8B-B14F-4D97-AF65-F5344CB8AC3E}">
        <p14:creationId xmlns:p14="http://schemas.microsoft.com/office/powerpoint/2010/main" val="548773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51DE2-2F94-46DA-BD40-4AC66CE2A3B6}"/>
              </a:ext>
            </a:extLst>
          </p:cNvPr>
          <p:cNvSpPr>
            <a:spLocks noGrp="1"/>
          </p:cNvSpPr>
          <p:nvPr>
            <p:ph type="title"/>
          </p:nvPr>
        </p:nvSpPr>
        <p:spPr/>
        <p:txBody>
          <a:bodyPr>
            <a:normAutofit/>
          </a:bodyPr>
          <a:lstStyle/>
          <a:p>
            <a:pPr algn="ctr"/>
            <a:r>
              <a:rPr lang="en-US" sz="4400" dirty="0">
                <a:solidFill>
                  <a:srgbClr val="FF0000"/>
                </a:solidFill>
              </a:rPr>
              <a:t>Why is Medical Care so Expensive?</a:t>
            </a:r>
          </a:p>
        </p:txBody>
      </p:sp>
      <p:sp>
        <p:nvSpPr>
          <p:cNvPr id="4" name="Text Placeholder 3">
            <a:extLst>
              <a:ext uri="{FF2B5EF4-FFF2-40B4-BE49-F238E27FC236}">
                <a16:creationId xmlns:a16="http://schemas.microsoft.com/office/drawing/2014/main" id="{4D909555-5DDE-47A7-BA00-B988918BC548}"/>
              </a:ext>
            </a:extLst>
          </p:cNvPr>
          <p:cNvSpPr>
            <a:spLocks noGrp="1"/>
          </p:cNvSpPr>
          <p:nvPr>
            <p:ph sz="half" idx="1"/>
          </p:nvPr>
        </p:nvSpPr>
        <p:spPr>
          <a:xfrm>
            <a:off x="838200" y="1825625"/>
            <a:ext cx="5181600" cy="5032374"/>
          </a:xfrm>
        </p:spPr>
        <p:txBody>
          <a:bodyPr>
            <a:normAutofit/>
          </a:bodyPr>
          <a:lstStyle/>
          <a:p>
            <a:r>
              <a:rPr lang="en-US" sz="2400" dirty="0"/>
              <a:t>Primarily high prices for services</a:t>
            </a:r>
          </a:p>
          <a:p>
            <a:r>
              <a:rPr lang="en-US" sz="2400" dirty="0"/>
              <a:t>Hospital systems have continually</a:t>
            </a:r>
            <a:r>
              <a:rPr lang="en-US" sz="2400" b="1" dirty="0"/>
              <a:t> increased market power</a:t>
            </a:r>
            <a:r>
              <a:rPr lang="en-US" sz="2400" dirty="0"/>
              <a:t> due mergers and acquisition and partly through restrictive contracting</a:t>
            </a:r>
          </a:p>
          <a:p>
            <a:r>
              <a:rPr lang="en-US" sz="2400" b="1" dirty="0"/>
              <a:t>Fee-for-service physician incentives </a:t>
            </a:r>
            <a:r>
              <a:rPr lang="en-US" sz="2400" dirty="0"/>
              <a:t>yield services of limited or no value in terms of health improvement</a:t>
            </a:r>
          </a:p>
          <a:p>
            <a:r>
              <a:rPr lang="en-US" sz="2400" b="1" dirty="0"/>
              <a:t>Neither market competition nor effective regulation inhibits the market power </a:t>
            </a:r>
            <a:r>
              <a:rPr lang="en-US" sz="2400" dirty="0"/>
              <a:t>accumulated by existing hospital systems</a:t>
            </a:r>
          </a:p>
          <a:p>
            <a:endParaRPr lang="en-US" dirty="0"/>
          </a:p>
        </p:txBody>
      </p:sp>
      <p:sp>
        <p:nvSpPr>
          <p:cNvPr id="6" name="Content Placeholder 5">
            <a:extLst>
              <a:ext uri="{FF2B5EF4-FFF2-40B4-BE49-F238E27FC236}">
                <a16:creationId xmlns:a16="http://schemas.microsoft.com/office/drawing/2014/main" id="{4A283644-8D65-4213-B2AE-0242C295102A}"/>
              </a:ext>
            </a:extLst>
          </p:cNvPr>
          <p:cNvSpPr>
            <a:spLocks noGrp="1"/>
          </p:cNvSpPr>
          <p:nvPr>
            <p:ph sz="half" idx="2"/>
          </p:nvPr>
        </p:nvSpPr>
        <p:spPr/>
        <p:txBody>
          <a:bodyPr/>
          <a:lstStyle/>
          <a:p>
            <a:endParaRPr lang="en-US"/>
          </a:p>
        </p:txBody>
      </p:sp>
      <p:pic>
        <p:nvPicPr>
          <p:cNvPr id="5" name="Picture 2" descr="Picture 2">
            <a:extLst>
              <a:ext uri="{FF2B5EF4-FFF2-40B4-BE49-F238E27FC236}">
                <a16:creationId xmlns:a16="http://schemas.microsoft.com/office/drawing/2014/main" id="{CCDFF0E4-B191-4B0D-99B7-A4D9AA376770}"/>
              </a:ext>
            </a:extLst>
          </p:cNvPr>
          <p:cNvPicPr>
            <a:picLocks noChangeAspect="1"/>
          </p:cNvPicPr>
          <p:nvPr/>
        </p:nvPicPr>
        <p:blipFill>
          <a:blip r:embed="rId3">
            <a:extLst/>
          </a:blip>
          <a:stretch>
            <a:fillRect/>
          </a:stretch>
        </p:blipFill>
        <p:spPr>
          <a:xfrm>
            <a:off x="6276513" y="1544714"/>
            <a:ext cx="5915486" cy="5313285"/>
          </a:xfrm>
          <a:prstGeom prst="rect">
            <a:avLst/>
          </a:prstGeom>
          <a:ln w="12700">
            <a:miter lim="400000"/>
          </a:ln>
        </p:spPr>
      </p:pic>
    </p:spTree>
    <p:extLst>
      <p:ext uri="{BB962C8B-B14F-4D97-AF65-F5344CB8AC3E}">
        <p14:creationId xmlns:p14="http://schemas.microsoft.com/office/powerpoint/2010/main" val="1903195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B419957-1940-4DC2-8DC3-8DBCA3A296F1}"/>
              </a:ext>
            </a:extLst>
          </p:cNvPr>
          <p:cNvSpPr>
            <a:spLocks noGrp="1"/>
          </p:cNvSpPr>
          <p:nvPr>
            <p:ph type="title"/>
          </p:nvPr>
        </p:nvSpPr>
        <p:spPr>
          <a:xfrm>
            <a:off x="304800" y="365125"/>
            <a:ext cx="11050588" cy="1325563"/>
          </a:xfrm>
        </p:spPr>
        <p:txBody>
          <a:bodyPr/>
          <a:lstStyle/>
          <a:p>
            <a:pPr algn="ctr"/>
            <a:r>
              <a:rPr lang="en-US" dirty="0">
                <a:latin typeface="+mn-lt"/>
              </a:rPr>
              <a:t>Wisconsin Ranks #3 in Medical Service Pricing</a:t>
            </a:r>
          </a:p>
        </p:txBody>
      </p:sp>
      <p:sp>
        <p:nvSpPr>
          <p:cNvPr id="5" name="Text Placeholder 4">
            <a:extLst>
              <a:ext uri="{FF2B5EF4-FFF2-40B4-BE49-F238E27FC236}">
                <a16:creationId xmlns:a16="http://schemas.microsoft.com/office/drawing/2014/main" id="{6CF6532B-FA15-4CFC-85A7-9ADC9F9CFD49}"/>
              </a:ext>
            </a:extLst>
          </p:cNvPr>
          <p:cNvSpPr>
            <a:spLocks noGrp="1"/>
          </p:cNvSpPr>
          <p:nvPr>
            <p:ph type="body" idx="1"/>
          </p:nvPr>
        </p:nvSpPr>
        <p:spPr/>
        <p:txBody>
          <a:bodyPr/>
          <a:lstStyle/>
          <a:p>
            <a:endParaRPr lang="en-US"/>
          </a:p>
        </p:txBody>
      </p:sp>
      <p:sp>
        <p:nvSpPr>
          <p:cNvPr id="7" name="Text Placeholder 6">
            <a:extLst>
              <a:ext uri="{FF2B5EF4-FFF2-40B4-BE49-F238E27FC236}">
                <a16:creationId xmlns:a16="http://schemas.microsoft.com/office/drawing/2014/main" id="{861E22C1-E0DC-4EE4-9209-858D77DBB59F}"/>
              </a:ext>
            </a:extLst>
          </p:cNvPr>
          <p:cNvSpPr>
            <a:spLocks noGrp="1"/>
          </p:cNvSpPr>
          <p:nvPr>
            <p:ph type="body" sz="quarter" idx="3"/>
          </p:nvPr>
        </p:nvSpPr>
        <p:spPr/>
        <p:txBody>
          <a:bodyPr/>
          <a:lstStyle/>
          <a:p>
            <a:endParaRPr lang="en-US"/>
          </a:p>
        </p:txBody>
      </p:sp>
      <p:pic>
        <p:nvPicPr>
          <p:cNvPr id="9" name="Content Placeholder 3">
            <a:extLst>
              <a:ext uri="{FF2B5EF4-FFF2-40B4-BE49-F238E27FC236}">
                <a16:creationId xmlns:a16="http://schemas.microsoft.com/office/drawing/2014/main" id="{2CAAF431-C16C-4095-8681-D837378AA54D}"/>
              </a:ext>
            </a:extLst>
          </p:cNvPr>
          <p:cNvPicPr>
            <a:picLocks noGrp="1" noChangeAspect="1"/>
          </p:cNvPicPr>
          <p:nvPr>
            <p:ph sz="half" idx="2"/>
          </p:nvPr>
        </p:nvPicPr>
        <p:blipFill>
          <a:blip r:embed="rId3"/>
          <a:stretch>
            <a:fillRect/>
          </a:stretch>
        </p:blipFill>
        <p:spPr>
          <a:xfrm>
            <a:off x="126460" y="1397000"/>
            <a:ext cx="5871115" cy="5373451"/>
          </a:xfrm>
          <a:prstGeom prst="rect">
            <a:avLst/>
          </a:prstGeom>
        </p:spPr>
      </p:pic>
      <p:pic>
        <p:nvPicPr>
          <p:cNvPr id="10" name="Content Placeholder 3">
            <a:extLst>
              <a:ext uri="{FF2B5EF4-FFF2-40B4-BE49-F238E27FC236}">
                <a16:creationId xmlns:a16="http://schemas.microsoft.com/office/drawing/2014/main" id="{BD963B41-5562-4CA4-8779-FB0B727C8072}"/>
              </a:ext>
            </a:extLst>
          </p:cNvPr>
          <p:cNvPicPr>
            <a:picLocks noGrp="1" noChangeAspect="1"/>
          </p:cNvPicPr>
          <p:nvPr>
            <p:ph sz="quarter" idx="4"/>
          </p:nvPr>
        </p:nvPicPr>
        <p:blipFill>
          <a:blip r:embed="rId4"/>
          <a:stretch>
            <a:fillRect/>
          </a:stretch>
        </p:blipFill>
        <p:spPr>
          <a:xfrm>
            <a:off x="6172200" y="1485901"/>
            <a:ext cx="5715000" cy="5372100"/>
          </a:xfrm>
          <a:prstGeom prst="rect">
            <a:avLst/>
          </a:prstGeom>
        </p:spPr>
      </p:pic>
    </p:spTree>
    <p:extLst>
      <p:ext uri="{BB962C8B-B14F-4D97-AF65-F5344CB8AC3E}">
        <p14:creationId xmlns:p14="http://schemas.microsoft.com/office/powerpoint/2010/main" val="13472524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 name="Rectangle 29">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 name="Picture 31">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E7F914F-D141-4EF7-915D-D27238FA4E10}"/>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Higher Deductibles Are Not the Answer</a:t>
            </a:r>
          </a:p>
        </p:txBody>
      </p:sp>
      <p:sp>
        <p:nvSpPr>
          <p:cNvPr id="25" name="Content Placeholder 5">
            <a:extLst>
              <a:ext uri="{FF2B5EF4-FFF2-40B4-BE49-F238E27FC236}">
                <a16:creationId xmlns:a16="http://schemas.microsoft.com/office/drawing/2014/main" id="{BB6B68AD-261F-4F32-B526-5375746CCDD6}"/>
              </a:ext>
            </a:extLst>
          </p:cNvPr>
          <p:cNvSpPr>
            <a:spLocks noGrp="1"/>
          </p:cNvSpPr>
          <p:nvPr>
            <p:ph idx="1"/>
          </p:nvPr>
        </p:nvSpPr>
        <p:spPr>
          <a:xfrm>
            <a:off x="447473" y="2578101"/>
            <a:ext cx="11245174" cy="4279900"/>
          </a:xfrm>
        </p:spPr>
        <p:txBody>
          <a:bodyPr>
            <a:normAutofit/>
          </a:bodyPr>
          <a:lstStyle/>
          <a:p>
            <a:r>
              <a:rPr lang="en-US" sz="2400" dirty="0">
                <a:solidFill>
                  <a:srgbClr val="000000"/>
                </a:solidFill>
              </a:rPr>
              <a:t>Between 2010 and 2017, the percentage of privately insured people under 65 jumped from 25% to 44%.</a:t>
            </a:r>
          </a:p>
          <a:p>
            <a:r>
              <a:rPr lang="en-US" sz="2400" dirty="0">
                <a:solidFill>
                  <a:srgbClr val="000000"/>
                </a:solidFill>
              </a:rPr>
              <a:t>Resulting effects:</a:t>
            </a:r>
          </a:p>
          <a:p>
            <a:pPr lvl="1"/>
            <a:r>
              <a:rPr lang="en-US" dirty="0">
                <a:solidFill>
                  <a:srgbClr val="000000"/>
                </a:solidFill>
              </a:rPr>
              <a:t>A short term but not long term reduction in overall health care spending.</a:t>
            </a:r>
          </a:p>
          <a:p>
            <a:pPr lvl="1"/>
            <a:r>
              <a:rPr lang="en-US" dirty="0">
                <a:solidFill>
                  <a:srgbClr val="000000"/>
                </a:solidFill>
              </a:rPr>
              <a:t>Most of the reduction comes from fewer services consumed – both necessary and wasteful services.</a:t>
            </a:r>
          </a:p>
          <a:p>
            <a:pPr lvl="1"/>
            <a:r>
              <a:rPr lang="en-US" dirty="0">
                <a:solidFill>
                  <a:srgbClr val="000000"/>
                </a:solidFill>
              </a:rPr>
              <a:t>Little consumer price shopping has resulted.</a:t>
            </a:r>
          </a:p>
          <a:p>
            <a:pPr lvl="1"/>
            <a:r>
              <a:rPr lang="en-US" dirty="0">
                <a:solidFill>
                  <a:srgbClr val="000000"/>
                </a:solidFill>
              </a:rPr>
              <a:t>Few people substitute lower cost services for higher cost ones.</a:t>
            </a:r>
          </a:p>
          <a:p>
            <a:pPr lvl="1"/>
            <a:r>
              <a:rPr lang="en-US" dirty="0">
                <a:solidFill>
                  <a:srgbClr val="000000"/>
                </a:solidFill>
              </a:rPr>
              <a:t>Low wage earners had both a much higher rate of avoidable hospital admissions &amp; used fewer preventive services than moderate and high income earners.</a:t>
            </a:r>
          </a:p>
          <a:p>
            <a:endParaRPr lang="en-US" sz="1700" dirty="0">
              <a:solidFill>
                <a:srgbClr val="000000"/>
              </a:solidFill>
            </a:endParaRPr>
          </a:p>
        </p:txBody>
      </p:sp>
    </p:spTree>
    <p:extLst>
      <p:ext uri="{BB962C8B-B14F-4D97-AF65-F5344CB8AC3E}">
        <p14:creationId xmlns:p14="http://schemas.microsoft.com/office/powerpoint/2010/main" val="11259512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E3B7AA72-EDCF-4131-9242-610E6CB6E5A8}"/>
              </a:ext>
            </a:extLst>
          </p:cNvPr>
          <p:cNvSpPr>
            <a:spLocks noGrp="1"/>
          </p:cNvSpPr>
          <p:nvPr>
            <p:ph type="title"/>
          </p:nvPr>
        </p:nvSpPr>
        <p:spPr>
          <a:xfrm>
            <a:off x="838200" y="963877"/>
            <a:ext cx="3494362" cy="4930246"/>
          </a:xfrm>
        </p:spPr>
        <p:txBody>
          <a:bodyPr>
            <a:normAutofit/>
          </a:bodyPr>
          <a:lstStyle/>
          <a:p>
            <a:pPr algn="r"/>
            <a:r>
              <a:rPr lang="en-US" sz="4100">
                <a:solidFill>
                  <a:schemeClr val="accent1"/>
                </a:solidFill>
              </a:rPr>
              <a:t>In Our Opinion, Local Hospital Systems Are Unaccountable</a:t>
            </a:r>
          </a:p>
        </p:txBody>
      </p:sp>
      <p:cxnSp>
        <p:nvCxnSpPr>
          <p:cNvPr id="15" name="Straight Connector 14">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AED35546-47A6-4E23-99B6-7ACD5A64618A}"/>
              </a:ext>
            </a:extLst>
          </p:cNvPr>
          <p:cNvSpPr>
            <a:spLocks noGrp="1"/>
          </p:cNvSpPr>
          <p:nvPr>
            <p:ph idx="1"/>
          </p:nvPr>
        </p:nvSpPr>
        <p:spPr>
          <a:xfrm>
            <a:off x="4976031" y="505838"/>
            <a:ext cx="6377769" cy="6032121"/>
          </a:xfrm>
        </p:spPr>
        <p:txBody>
          <a:bodyPr anchor="ctr">
            <a:normAutofit lnSpcReduction="10000"/>
          </a:bodyPr>
          <a:lstStyle/>
          <a:p>
            <a:endParaRPr lang="en-US" sz="2400" dirty="0"/>
          </a:p>
          <a:p>
            <a:r>
              <a:rPr lang="en-US" sz="2400" dirty="0"/>
              <a:t>Not-for-Profit (NFP) Organizations have no shareholders.</a:t>
            </a:r>
          </a:p>
          <a:p>
            <a:r>
              <a:rPr lang="en-US" sz="2400" dirty="0"/>
              <a:t>No legal constraints require their boards to act as stewards of community resources.</a:t>
            </a:r>
          </a:p>
          <a:p>
            <a:r>
              <a:rPr lang="en-US" sz="2400" dirty="0"/>
              <a:t>As is common among NFPs in medical care, executive and specialist compensation and control  rises with the wealth of the organization. For example, compensation for </a:t>
            </a:r>
            <a:r>
              <a:rPr lang="en-US" sz="2400" dirty="0" err="1"/>
              <a:t>ThedaCare’s</a:t>
            </a:r>
            <a:r>
              <a:rPr lang="en-US" sz="2400" dirty="0"/>
              <a:t> CEO has tripled in the past decade.</a:t>
            </a:r>
          </a:p>
          <a:p>
            <a:r>
              <a:rPr lang="en-US" sz="2400" dirty="0"/>
              <a:t>The Boards of Trustees are not accountable to the communities they serve. They serve the institutions that have appointed them not the communities that gave them tax-exempt, not-for-profit status.</a:t>
            </a:r>
          </a:p>
          <a:p>
            <a:r>
              <a:rPr lang="en-US" sz="2400" dirty="0"/>
              <a:t>Hospitals are used to generate revenues for their systems; they should be thought of as cost centers with aim to minimize use. </a:t>
            </a:r>
          </a:p>
          <a:p>
            <a:endParaRPr lang="en-US" sz="2400" dirty="0"/>
          </a:p>
          <a:p>
            <a:endParaRPr lang="en-US" sz="2000" dirty="0"/>
          </a:p>
          <a:p>
            <a:pPr marL="0" indent="0">
              <a:buNone/>
            </a:pPr>
            <a:endParaRPr lang="en-US" sz="2000" dirty="0"/>
          </a:p>
        </p:txBody>
      </p:sp>
    </p:spTree>
    <p:extLst>
      <p:ext uri="{BB962C8B-B14F-4D97-AF65-F5344CB8AC3E}">
        <p14:creationId xmlns:p14="http://schemas.microsoft.com/office/powerpoint/2010/main" val="5123361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4EFDD3C-54D6-494F-9613-E75E4A2DAB9B}"/>
              </a:ext>
            </a:extLst>
          </p:cNvPr>
          <p:cNvSpPr>
            <a:spLocks noGrp="1"/>
          </p:cNvSpPr>
          <p:nvPr>
            <p:ph type="title"/>
          </p:nvPr>
        </p:nvSpPr>
        <p:spPr>
          <a:xfrm>
            <a:off x="1179226" y="826680"/>
            <a:ext cx="9833548" cy="1325563"/>
          </a:xfrm>
        </p:spPr>
        <p:txBody>
          <a:bodyPr vert="horz" lIns="91440" tIns="45720" rIns="91440" bIns="45720" rtlCol="0" anchor="ctr">
            <a:normAutofit/>
          </a:bodyPr>
          <a:lstStyle/>
          <a:p>
            <a:pPr algn="ctr"/>
            <a:r>
              <a:rPr lang="en-US" sz="4000" kern="1200">
                <a:solidFill>
                  <a:srgbClr val="FFFFFF"/>
                </a:solidFill>
                <a:latin typeface="+mj-lt"/>
                <a:ea typeface="+mj-ea"/>
                <a:cs typeface="+mj-cs"/>
              </a:rPr>
              <a:t>What Are Not-for-Profits Required To Report?</a:t>
            </a:r>
            <a:br>
              <a:rPr lang="en-US" sz="4000" kern="1200">
                <a:solidFill>
                  <a:srgbClr val="FFFFFF"/>
                </a:solidFill>
                <a:latin typeface="+mj-lt"/>
                <a:ea typeface="+mj-ea"/>
                <a:cs typeface="+mj-cs"/>
              </a:rPr>
            </a:br>
            <a:endParaRPr lang="en-US" sz="4000" kern="1200">
              <a:solidFill>
                <a:srgbClr val="FFFFFF"/>
              </a:solidFill>
              <a:latin typeface="+mj-lt"/>
              <a:ea typeface="+mj-ea"/>
              <a:cs typeface="+mj-cs"/>
            </a:endParaRPr>
          </a:p>
        </p:txBody>
      </p:sp>
      <p:sp>
        <p:nvSpPr>
          <p:cNvPr id="3" name="Text Placeholder 2">
            <a:extLst>
              <a:ext uri="{FF2B5EF4-FFF2-40B4-BE49-F238E27FC236}">
                <a16:creationId xmlns:a16="http://schemas.microsoft.com/office/drawing/2014/main" id="{E4483036-5DA7-496E-B111-346601BB16AF}"/>
              </a:ext>
            </a:extLst>
          </p:cNvPr>
          <p:cNvSpPr>
            <a:spLocks noGrp="1"/>
          </p:cNvSpPr>
          <p:nvPr>
            <p:ph type="body" idx="1"/>
          </p:nvPr>
        </p:nvSpPr>
        <p:spPr>
          <a:xfrm>
            <a:off x="1179226" y="2587557"/>
            <a:ext cx="9833548" cy="4270443"/>
          </a:xfrm>
        </p:spPr>
        <p:txBody>
          <a:bodyPr vert="horz" lIns="91440" tIns="45720" rIns="91440" bIns="45720" rtlCol="0">
            <a:normAutofit/>
          </a:bodyPr>
          <a:lstStyle/>
          <a:p>
            <a:pPr marL="0"/>
            <a:r>
              <a:rPr lang="en-US" sz="2400" dirty="0">
                <a:solidFill>
                  <a:srgbClr val="000000"/>
                </a:solidFill>
              </a:rPr>
              <a:t>Annual Reporting Requirements: 			</a:t>
            </a:r>
          </a:p>
          <a:p>
            <a:r>
              <a:rPr lang="en-US" sz="2400" dirty="0">
                <a:solidFill>
                  <a:srgbClr val="000000"/>
                </a:solidFill>
              </a:rPr>
              <a:t>IRS Form 990 Form – audited financial statement, which is published with at least a two year lag.</a:t>
            </a:r>
          </a:p>
          <a:p>
            <a:r>
              <a:rPr lang="en-US" sz="2400" dirty="0">
                <a:solidFill>
                  <a:srgbClr val="000000"/>
                </a:solidFill>
              </a:rPr>
              <a:t>Quarterly financial statements - filed with EMMA for all entities that have outstanding debt issues in the tax-exempt bond market.</a:t>
            </a:r>
          </a:p>
          <a:p>
            <a:r>
              <a:rPr lang="en-US" sz="2400" dirty="0">
                <a:solidFill>
                  <a:srgbClr val="000000"/>
                </a:solidFill>
              </a:rPr>
              <a:t>Schedule H (990 form) describes community benefits – only required for not-for-profit hospitals, not health systems. </a:t>
            </a:r>
          </a:p>
          <a:p>
            <a:r>
              <a:rPr lang="en-US" sz="2400" dirty="0">
                <a:solidFill>
                  <a:srgbClr val="000000"/>
                </a:solidFill>
              </a:rPr>
              <a:t>The Affordable Care Act increased the reporting requirements to include a statement of financial assistance policies and a community needs assessment every three years.</a:t>
            </a:r>
          </a:p>
          <a:p>
            <a:r>
              <a:rPr lang="en-US" sz="1400" dirty="0">
                <a:solidFill>
                  <a:srgbClr val="000000"/>
                </a:solidFill>
                <a:hlinkClick r:id="rId3"/>
              </a:rPr>
              <a:t>https://www.irs.gov/charities-non-profits/annual-reporting-and-filing</a:t>
            </a:r>
            <a:r>
              <a:rPr lang="en-US" sz="1400" dirty="0">
                <a:solidFill>
                  <a:srgbClr val="000000"/>
                </a:solidFill>
              </a:rPr>
              <a:t> </a:t>
            </a:r>
          </a:p>
          <a:p>
            <a:endParaRPr lang="en-US" sz="1400" dirty="0">
              <a:solidFill>
                <a:srgbClr val="000000"/>
              </a:solidFill>
            </a:endParaRPr>
          </a:p>
        </p:txBody>
      </p:sp>
    </p:spTree>
    <p:extLst>
      <p:ext uri="{BB962C8B-B14F-4D97-AF65-F5344CB8AC3E}">
        <p14:creationId xmlns:p14="http://schemas.microsoft.com/office/powerpoint/2010/main" val="1111241850"/>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179226" y="826680"/>
            <a:ext cx="9833548" cy="1325563"/>
          </a:xfrm>
        </p:spPr>
        <p:txBody>
          <a:bodyPr vert="horz" lIns="91440" tIns="45720" rIns="91440" bIns="45720" rtlCol="0" anchor="ctr">
            <a:normAutofit/>
          </a:bodyPr>
          <a:lstStyle/>
          <a:p>
            <a:pPr algn="ctr"/>
            <a:r>
              <a:rPr lang="en-US" sz="4000" kern="1200">
                <a:solidFill>
                  <a:srgbClr val="FFFFFF"/>
                </a:solidFill>
                <a:latin typeface="+mj-lt"/>
                <a:ea typeface="+mj-ea"/>
                <a:cs typeface="+mj-cs"/>
              </a:rPr>
              <a:t>Community Benefit Standards Are Low and Fox Valley Hospitals are Below Average</a:t>
            </a:r>
          </a:p>
        </p:txBody>
      </p:sp>
      <p:sp>
        <p:nvSpPr>
          <p:cNvPr id="3" name="Text Placeholder 2"/>
          <p:cNvSpPr>
            <a:spLocks noGrp="1"/>
          </p:cNvSpPr>
          <p:nvPr>
            <p:ph type="body" idx="1"/>
          </p:nvPr>
        </p:nvSpPr>
        <p:spPr>
          <a:xfrm>
            <a:off x="1179226" y="2607013"/>
            <a:ext cx="9833548" cy="4250987"/>
          </a:xfrm>
        </p:spPr>
        <p:txBody>
          <a:bodyPr vert="horz" lIns="91440" tIns="45720" rIns="91440" bIns="45720" rtlCol="0">
            <a:normAutofit/>
          </a:bodyPr>
          <a:lstStyle/>
          <a:p>
            <a:r>
              <a:rPr lang="en-US" sz="2400" dirty="0">
                <a:solidFill>
                  <a:srgbClr val="000000"/>
                </a:solidFill>
              </a:rPr>
              <a:t>In 2014</a:t>
            </a:r>
            <a:r>
              <a:rPr lang="en-US" sz="2400" b="1" dirty="0">
                <a:solidFill>
                  <a:srgbClr val="000000"/>
                </a:solidFill>
              </a:rPr>
              <a:t>, tax exempt hospitals spent on average 8.1% of operating expenses on net community benefits</a:t>
            </a:r>
            <a:r>
              <a:rPr lang="en-US" sz="2400" dirty="0">
                <a:solidFill>
                  <a:srgbClr val="000000"/>
                </a:solidFill>
              </a:rPr>
              <a:t>, almost all of it directly related to patient care services (&gt; 85%) and not to the health of the community’s population (&lt;7%) . (Young, 2018 – Health Affairs)</a:t>
            </a:r>
          </a:p>
          <a:p>
            <a:r>
              <a:rPr lang="en-US" sz="2400" b="1" dirty="0">
                <a:solidFill>
                  <a:srgbClr val="000000"/>
                </a:solidFill>
              </a:rPr>
              <a:t>St. Elizabeth Hospital </a:t>
            </a:r>
            <a:r>
              <a:rPr lang="en-US" sz="2400" dirty="0">
                <a:solidFill>
                  <a:srgbClr val="000000"/>
                </a:solidFill>
              </a:rPr>
              <a:t>- Schedule H – net community benefit expenses were </a:t>
            </a:r>
            <a:r>
              <a:rPr lang="en-US" sz="2400" b="1" dirty="0">
                <a:solidFill>
                  <a:srgbClr val="000000"/>
                </a:solidFill>
              </a:rPr>
              <a:t>5.83%</a:t>
            </a:r>
            <a:r>
              <a:rPr lang="en-US" sz="2400" dirty="0">
                <a:solidFill>
                  <a:srgbClr val="000000"/>
                </a:solidFill>
              </a:rPr>
              <a:t> of operating expenses in 2016</a:t>
            </a:r>
          </a:p>
          <a:p>
            <a:r>
              <a:rPr lang="en-US" sz="2400" b="1" dirty="0" err="1">
                <a:solidFill>
                  <a:srgbClr val="000000"/>
                </a:solidFill>
              </a:rPr>
              <a:t>ThedaCare</a:t>
            </a:r>
            <a:r>
              <a:rPr lang="en-US" sz="2400" b="1" dirty="0">
                <a:solidFill>
                  <a:srgbClr val="000000"/>
                </a:solidFill>
              </a:rPr>
              <a:t> Appleton </a:t>
            </a:r>
            <a:r>
              <a:rPr lang="en-US" sz="2400" dirty="0">
                <a:solidFill>
                  <a:srgbClr val="000000"/>
                </a:solidFill>
              </a:rPr>
              <a:t>– Schedule H -net community benefit expenses were </a:t>
            </a:r>
            <a:r>
              <a:rPr lang="en-US" sz="2400" b="1" dirty="0">
                <a:solidFill>
                  <a:srgbClr val="000000"/>
                </a:solidFill>
              </a:rPr>
              <a:t>4.23%</a:t>
            </a:r>
            <a:r>
              <a:rPr lang="en-US" sz="2400" dirty="0">
                <a:solidFill>
                  <a:srgbClr val="000000"/>
                </a:solidFill>
              </a:rPr>
              <a:t> of operating expenses in 2016</a:t>
            </a:r>
          </a:p>
          <a:p>
            <a:r>
              <a:rPr lang="en-US" sz="2400" b="1" dirty="0" err="1">
                <a:solidFill>
                  <a:srgbClr val="000000"/>
                </a:solidFill>
              </a:rPr>
              <a:t>ThedaCare</a:t>
            </a:r>
            <a:r>
              <a:rPr lang="en-US" sz="2400" b="1" dirty="0">
                <a:solidFill>
                  <a:srgbClr val="000000"/>
                </a:solidFill>
              </a:rPr>
              <a:t> Neenah </a:t>
            </a:r>
            <a:r>
              <a:rPr lang="en-US" sz="2400" dirty="0">
                <a:solidFill>
                  <a:srgbClr val="000000"/>
                </a:solidFill>
              </a:rPr>
              <a:t>– Schedule H -net community benefit expenses were </a:t>
            </a:r>
            <a:r>
              <a:rPr lang="en-US" sz="2400" b="1" dirty="0">
                <a:solidFill>
                  <a:srgbClr val="000000"/>
                </a:solidFill>
              </a:rPr>
              <a:t>6.37%</a:t>
            </a:r>
            <a:r>
              <a:rPr lang="en-US" sz="2400" dirty="0">
                <a:solidFill>
                  <a:srgbClr val="000000"/>
                </a:solidFill>
              </a:rPr>
              <a:t> of operating expenses in 2016</a:t>
            </a:r>
          </a:p>
          <a:p>
            <a:endParaRPr lang="en-US" sz="2400" dirty="0">
              <a:solidFill>
                <a:srgbClr val="000000"/>
              </a:solidFill>
            </a:endParaRPr>
          </a:p>
          <a:p>
            <a:endParaRPr lang="en-US" sz="1700" dirty="0">
              <a:solidFill>
                <a:srgbClr val="000000"/>
              </a:solidFill>
            </a:endParaRPr>
          </a:p>
          <a:p>
            <a:endParaRPr lang="en-US" sz="1700" dirty="0">
              <a:solidFill>
                <a:srgbClr val="000000"/>
              </a:solidFill>
            </a:endParaRPr>
          </a:p>
          <a:p>
            <a:endParaRPr lang="en-US" sz="1700" dirty="0">
              <a:solidFill>
                <a:srgbClr val="000000"/>
              </a:solidFill>
            </a:endParaRPr>
          </a:p>
          <a:p>
            <a:endParaRPr lang="en-US" sz="1700" dirty="0">
              <a:solidFill>
                <a:srgbClr val="000000"/>
              </a:solidFill>
            </a:endParaRPr>
          </a:p>
        </p:txBody>
      </p:sp>
    </p:spTree>
    <p:extLst>
      <p:ext uri="{BB962C8B-B14F-4D97-AF65-F5344CB8AC3E}">
        <p14:creationId xmlns:p14="http://schemas.microsoft.com/office/powerpoint/2010/main" val="2401453217"/>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963877"/>
            <a:ext cx="3494362" cy="4930246"/>
          </a:xfrm>
        </p:spPr>
        <p:txBody>
          <a:bodyPr>
            <a:normAutofit/>
          </a:bodyPr>
          <a:lstStyle/>
          <a:p>
            <a:pPr algn="r"/>
            <a:r>
              <a:rPr lang="en-US" sz="4100">
                <a:solidFill>
                  <a:schemeClr val="accent1"/>
                </a:solidFill>
              </a:rPr>
              <a:t>Lack of Transparency and Accountability: Ascension-Wisconsin</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976031" y="564204"/>
            <a:ext cx="6377769" cy="5973756"/>
          </a:xfrm>
        </p:spPr>
        <p:txBody>
          <a:bodyPr anchor="ctr">
            <a:normAutofit fontScale="70000" lnSpcReduction="20000"/>
          </a:bodyPr>
          <a:lstStyle/>
          <a:p>
            <a:r>
              <a:rPr lang="en-US" sz="3600" dirty="0"/>
              <a:t>Members of the Board of Trustees are not listed.</a:t>
            </a:r>
          </a:p>
          <a:p>
            <a:r>
              <a:rPr lang="en-US" sz="3600" dirty="0"/>
              <a:t>No financial statements are provided.</a:t>
            </a:r>
          </a:p>
          <a:p>
            <a:r>
              <a:rPr lang="en-US" sz="3600" dirty="0"/>
              <a:t>Bylaws and conflict of interest policies are not provided.</a:t>
            </a:r>
          </a:p>
          <a:p>
            <a:r>
              <a:rPr lang="en-US" sz="3600" dirty="0"/>
              <a:t>Very limited information about pricing is accessible.</a:t>
            </a:r>
          </a:p>
          <a:p>
            <a:r>
              <a:rPr lang="en-US" sz="3600" dirty="0"/>
              <a:t>Today, as Ascension, we live our unified Mission to be rooted in the loving ministry of Jesus as healer, </a:t>
            </a:r>
            <a:r>
              <a:rPr lang="en-US" sz="3600" b="1" i="1" dirty="0"/>
              <a:t>to serve all persons with special attention to those who are poor and vulnerable</a:t>
            </a:r>
            <a:r>
              <a:rPr lang="en-US" sz="3600" dirty="0"/>
              <a:t>, to offer spiritually centered, holistic care that </a:t>
            </a:r>
            <a:r>
              <a:rPr lang="en-US" sz="3600" b="1" i="1" dirty="0"/>
              <a:t>sustains and improves the health of individuals and communities</a:t>
            </a:r>
            <a:r>
              <a:rPr lang="en-US" sz="3600" dirty="0"/>
              <a:t>, to be advocates for a compassionate and just society through our actions and our words.</a:t>
            </a:r>
          </a:p>
          <a:p>
            <a:r>
              <a:rPr lang="en-US" dirty="0">
                <a:hlinkClick r:id="rId2"/>
              </a:rPr>
              <a:t>http://www.affinityhealth.org/Affinity/About-Us.htm</a:t>
            </a:r>
            <a:endParaRPr lang="en-US" dirty="0"/>
          </a:p>
          <a:p>
            <a:endParaRPr lang="en-US" sz="2400" dirty="0"/>
          </a:p>
        </p:txBody>
      </p:sp>
    </p:spTree>
    <p:extLst>
      <p:ext uri="{BB962C8B-B14F-4D97-AF65-F5344CB8AC3E}">
        <p14:creationId xmlns:p14="http://schemas.microsoft.com/office/powerpoint/2010/main" val="20422822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179226" y="826680"/>
            <a:ext cx="9833548" cy="1325563"/>
          </a:xfrm>
        </p:spPr>
        <p:txBody>
          <a:bodyPr>
            <a:normAutofit/>
          </a:bodyPr>
          <a:lstStyle/>
          <a:p>
            <a:pPr algn="ctr"/>
            <a:r>
              <a:rPr lang="en-US" sz="4000" dirty="0">
                <a:solidFill>
                  <a:srgbClr val="FFFFFF"/>
                </a:solidFill>
              </a:rPr>
              <a:t>Ascension-Wisconsin Has Been Unresponsive to US or to the Local Community</a:t>
            </a:r>
          </a:p>
        </p:txBody>
      </p:sp>
      <p:sp>
        <p:nvSpPr>
          <p:cNvPr id="3" name="Content Placeholder 2"/>
          <p:cNvSpPr>
            <a:spLocks noGrp="1"/>
          </p:cNvSpPr>
          <p:nvPr>
            <p:ph idx="1"/>
          </p:nvPr>
        </p:nvSpPr>
        <p:spPr>
          <a:xfrm>
            <a:off x="447473" y="2500009"/>
            <a:ext cx="11388622" cy="4241259"/>
          </a:xfrm>
        </p:spPr>
        <p:txBody>
          <a:bodyPr>
            <a:noAutofit/>
          </a:bodyPr>
          <a:lstStyle/>
          <a:p>
            <a:r>
              <a:rPr lang="en-US" sz="2400" dirty="0">
                <a:solidFill>
                  <a:srgbClr val="000000"/>
                </a:solidFill>
              </a:rPr>
              <a:t>Asked for list of members of the Board of Trustees – reluctantly provided.</a:t>
            </a:r>
          </a:p>
          <a:p>
            <a:r>
              <a:rPr lang="en-US" sz="2400" dirty="0">
                <a:solidFill>
                  <a:srgbClr val="000000"/>
                </a:solidFill>
              </a:rPr>
              <a:t>Asked for 2016 IRS 990 Form – provided only when we indicated non-compliance w/ IRS regulations.</a:t>
            </a:r>
          </a:p>
          <a:p>
            <a:r>
              <a:rPr lang="en-US" sz="2400" dirty="0">
                <a:solidFill>
                  <a:srgbClr val="000000"/>
                </a:solidFill>
              </a:rPr>
              <a:t>Asked about role of Fox Valley based Board of Trustees – learned that financial decisions are made in Milwaukee or St. Louis, depending upon the amount. </a:t>
            </a:r>
          </a:p>
          <a:p>
            <a:r>
              <a:rPr lang="en-US" sz="2400" dirty="0">
                <a:solidFill>
                  <a:srgbClr val="000000"/>
                </a:solidFill>
              </a:rPr>
              <a:t>Learned from </a:t>
            </a:r>
            <a:r>
              <a:rPr lang="en-US" sz="2400" i="1" dirty="0">
                <a:solidFill>
                  <a:srgbClr val="000000"/>
                </a:solidFill>
              </a:rPr>
              <a:t>Journal Sentinel </a:t>
            </a:r>
            <a:r>
              <a:rPr lang="en-US" sz="2400" dirty="0">
                <a:solidFill>
                  <a:srgbClr val="000000"/>
                </a:solidFill>
              </a:rPr>
              <a:t>article that funds from operations in the Fox Valley diverted to Milwaukee.</a:t>
            </a:r>
          </a:p>
          <a:p>
            <a:r>
              <a:rPr lang="en-US" sz="2400" dirty="0">
                <a:solidFill>
                  <a:srgbClr val="000000"/>
                </a:solidFill>
              </a:rPr>
              <a:t>Learned from </a:t>
            </a:r>
            <a:r>
              <a:rPr lang="en-US" sz="2400" i="1" dirty="0">
                <a:solidFill>
                  <a:srgbClr val="000000"/>
                </a:solidFill>
              </a:rPr>
              <a:t>Journal Sentinel </a:t>
            </a:r>
            <a:r>
              <a:rPr lang="en-US" sz="2400" dirty="0">
                <a:solidFill>
                  <a:srgbClr val="000000"/>
                </a:solidFill>
              </a:rPr>
              <a:t>that Ascension plans to spend $100 million on facilities near the Fox Conn plant in SE Wisconsin</a:t>
            </a:r>
          </a:p>
          <a:p>
            <a:r>
              <a:rPr lang="en-US" sz="2400" dirty="0">
                <a:solidFill>
                  <a:srgbClr val="000000"/>
                </a:solidFill>
              </a:rPr>
              <a:t>Ascension is still spending money on its campaign to create a national brand in contrast with efforts to improve the health of the communities they serve.</a:t>
            </a:r>
          </a:p>
        </p:txBody>
      </p:sp>
    </p:spTree>
    <p:extLst>
      <p:ext uri="{BB962C8B-B14F-4D97-AF65-F5344CB8AC3E}">
        <p14:creationId xmlns:p14="http://schemas.microsoft.com/office/powerpoint/2010/main" val="36228722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963877"/>
            <a:ext cx="3494362" cy="4930246"/>
          </a:xfrm>
        </p:spPr>
        <p:txBody>
          <a:bodyPr>
            <a:normAutofit/>
          </a:bodyPr>
          <a:lstStyle/>
          <a:p>
            <a:pPr algn="r"/>
            <a:r>
              <a:rPr lang="en-US" sz="4100">
                <a:solidFill>
                  <a:schemeClr val="accent1"/>
                </a:solidFill>
              </a:rPr>
              <a:t>Lack of Transparency and Accountability:</a:t>
            </a:r>
            <a:br>
              <a:rPr lang="en-US" sz="4100">
                <a:solidFill>
                  <a:schemeClr val="accent1"/>
                </a:solidFill>
              </a:rPr>
            </a:br>
            <a:r>
              <a:rPr lang="en-US" sz="4100">
                <a:solidFill>
                  <a:schemeClr val="accent1"/>
                </a:solidFill>
              </a:rPr>
              <a:t>ThedaCare</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976031" y="963876"/>
            <a:ext cx="6377769" cy="5574083"/>
          </a:xfrm>
        </p:spPr>
        <p:txBody>
          <a:bodyPr anchor="ctr">
            <a:normAutofit/>
          </a:bodyPr>
          <a:lstStyle/>
          <a:p>
            <a:r>
              <a:rPr lang="en-US" sz="2400" dirty="0" err="1"/>
              <a:t>ThedaCare</a:t>
            </a:r>
            <a:r>
              <a:rPr lang="en-US" sz="2400" dirty="0"/>
              <a:t> provides a list of the members on its board of trustees.</a:t>
            </a:r>
          </a:p>
          <a:p>
            <a:r>
              <a:rPr lang="en-US" sz="2400" dirty="0"/>
              <a:t>Neither bylaws nor conflict of interest policy are available on website.</a:t>
            </a:r>
          </a:p>
          <a:p>
            <a:r>
              <a:rPr lang="en-US" sz="2400" dirty="0"/>
              <a:t>Financial statements are not made available; Community benefit expenses (net amount based on 2016 - 990 Forms for 2 hospitals) average 5% of operating expenses.</a:t>
            </a:r>
          </a:p>
          <a:p>
            <a:pPr fontAlgn="base"/>
            <a:r>
              <a:rPr lang="en-US" sz="2400" b="1" dirty="0"/>
              <a:t>Mission: </a:t>
            </a:r>
            <a:r>
              <a:rPr lang="en-US" sz="2400" b="1" i="1" dirty="0"/>
              <a:t>Improve the health of the communities that we serve</a:t>
            </a:r>
          </a:p>
          <a:p>
            <a:r>
              <a:rPr lang="en-US" sz="2400" dirty="0"/>
              <a:t>Claim: “As a community owned, non-profit, charitable organization, </a:t>
            </a:r>
            <a:r>
              <a:rPr lang="en-US" sz="2400" dirty="0" err="1"/>
              <a:t>ThedaCare</a:t>
            </a:r>
            <a:r>
              <a:rPr lang="en-US" sz="2400" dirty="0"/>
              <a:t> belongs to the community.”    </a:t>
            </a:r>
            <a:r>
              <a:rPr lang="en-US" sz="2400" b="1" dirty="0"/>
              <a:t>Does it?</a:t>
            </a:r>
          </a:p>
          <a:p>
            <a:r>
              <a:rPr lang="en-US" sz="2400" dirty="0">
                <a:hlinkClick r:id="rId2"/>
              </a:rPr>
              <a:t>www.thedacare.org</a:t>
            </a:r>
            <a:endParaRPr lang="en-US" sz="2400" dirty="0"/>
          </a:p>
          <a:p>
            <a:endParaRPr lang="en-US" sz="2400" dirty="0"/>
          </a:p>
          <a:p>
            <a:endParaRPr lang="en-US" sz="2000" dirty="0"/>
          </a:p>
          <a:p>
            <a:endParaRPr lang="en-US" sz="2000" dirty="0"/>
          </a:p>
        </p:txBody>
      </p:sp>
    </p:spTree>
    <p:extLst>
      <p:ext uri="{BB962C8B-B14F-4D97-AF65-F5344CB8AC3E}">
        <p14:creationId xmlns:p14="http://schemas.microsoft.com/office/powerpoint/2010/main" val="42548006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179226" y="594804"/>
            <a:ext cx="9833548" cy="1322773"/>
          </a:xfrm>
        </p:spPr>
        <p:txBody>
          <a:bodyPr>
            <a:normAutofit/>
          </a:bodyPr>
          <a:lstStyle/>
          <a:p>
            <a:pPr algn="ctr"/>
            <a:r>
              <a:rPr lang="en-US" sz="4000" dirty="0">
                <a:solidFill>
                  <a:srgbClr val="FFFFFF"/>
                </a:solidFill>
              </a:rPr>
              <a:t>Does </a:t>
            </a:r>
            <a:r>
              <a:rPr lang="en-US" sz="4000" dirty="0" err="1">
                <a:solidFill>
                  <a:srgbClr val="FFFFFF"/>
                </a:solidFill>
              </a:rPr>
              <a:t>ThedaCare</a:t>
            </a:r>
            <a:r>
              <a:rPr lang="en-US" sz="4000" dirty="0">
                <a:solidFill>
                  <a:srgbClr val="FFFFFF"/>
                </a:solidFill>
              </a:rPr>
              <a:t> Work for This Community?</a:t>
            </a:r>
          </a:p>
        </p:txBody>
      </p:sp>
      <p:sp>
        <p:nvSpPr>
          <p:cNvPr id="3" name="Content Placeholder 2"/>
          <p:cNvSpPr>
            <a:spLocks noGrp="1"/>
          </p:cNvSpPr>
          <p:nvPr>
            <p:ph idx="1"/>
          </p:nvPr>
        </p:nvSpPr>
        <p:spPr>
          <a:xfrm>
            <a:off x="0" y="2431915"/>
            <a:ext cx="12192000" cy="4577936"/>
          </a:xfrm>
        </p:spPr>
        <p:txBody>
          <a:bodyPr>
            <a:normAutofit fontScale="55000" lnSpcReduction="20000"/>
          </a:bodyPr>
          <a:lstStyle/>
          <a:p>
            <a:r>
              <a:rPr lang="en-US" sz="4400" dirty="0">
                <a:solidFill>
                  <a:srgbClr val="000000"/>
                </a:solidFill>
              </a:rPr>
              <a:t>TC provided conflict of interest policy after our only meeting with two representatives. </a:t>
            </a:r>
          </a:p>
          <a:p>
            <a:r>
              <a:rPr lang="en-US" sz="4400" dirty="0">
                <a:solidFill>
                  <a:srgbClr val="000000"/>
                </a:solidFill>
              </a:rPr>
              <a:t>They refused to provide a copy of their bylaws.</a:t>
            </a:r>
          </a:p>
          <a:p>
            <a:r>
              <a:rPr lang="en-US" sz="4400" dirty="0">
                <a:solidFill>
                  <a:srgbClr val="000000"/>
                </a:solidFill>
              </a:rPr>
              <a:t>We attempted to meet with members of the Board and were told (by two of them) that any communication with TC must go through TC’s President.</a:t>
            </a:r>
          </a:p>
          <a:p>
            <a:r>
              <a:rPr lang="en-US" sz="4400" dirty="0">
                <a:solidFill>
                  <a:srgbClr val="000000"/>
                </a:solidFill>
              </a:rPr>
              <a:t>CEO/President Andrabi has not responded to our request for a meeting.  In the </a:t>
            </a:r>
            <a:r>
              <a:rPr lang="en-US" sz="4400" i="1" dirty="0">
                <a:solidFill>
                  <a:srgbClr val="000000"/>
                </a:solidFill>
              </a:rPr>
              <a:t>Appleton Post-Crescent,</a:t>
            </a:r>
            <a:r>
              <a:rPr lang="en-US" sz="4400" dirty="0">
                <a:solidFill>
                  <a:srgbClr val="000000"/>
                </a:solidFill>
              </a:rPr>
              <a:t> he stressed the importance of communication in order to “listen, discuss and understand.” REALLY?</a:t>
            </a:r>
          </a:p>
          <a:p>
            <a:r>
              <a:rPr lang="en-US" sz="4400" dirty="0">
                <a:solidFill>
                  <a:srgbClr val="000000"/>
                </a:solidFill>
              </a:rPr>
              <a:t>Why does TC have almost $100 million of investments in offshore activities?</a:t>
            </a:r>
          </a:p>
          <a:p>
            <a:r>
              <a:rPr lang="en-US" sz="4400" dirty="0">
                <a:solidFill>
                  <a:srgbClr val="000000"/>
                </a:solidFill>
              </a:rPr>
              <a:t>“</a:t>
            </a:r>
            <a:r>
              <a:rPr lang="en-US" sz="4400" dirty="0"/>
              <a:t>I was a patient of Dr. Guenther for 20 years.  My Rituximab cancer treatments from FVHO were never more than $10,400.00.  After Medicare and insurance my out of pocket cost was $279.99.  My Rituximab treatment after </a:t>
            </a:r>
            <a:r>
              <a:rPr lang="en-US" sz="4400" dirty="0" err="1"/>
              <a:t>ThedaCare</a:t>
            </a:r>
            <a:r>
              <a:rPr lang="en-US" sz="4400" dirty="0"/>
              <a:t> took over was $21,892.85.  My out of pocket costs went up to $908.24.” – GG from Waupaca</a:t>
            </a:r>
            <a:endParaRPr lang="en-US" sz="4400" dirty="0">
              <a:solidFill>
                <a:srgbClr val="000000"/>
              </a:solidFill>
            </a:endParaRPr>
          </a:p>
          <a:p>
            <a:r>
              <a:rPr lang="en-US" sz="4400" dirty="0">
                <a:solidFill>
                  <a:srgbClr val="000000"/>
                </a:solidFill>
              </a:rPr>
              <a:t>In 2016, five members of TC were paid in excess of $1 million.</a:t>
            </a:r>
          </a:p>
          <a:p>
            <a:endParaRPr lang="en-US" sz="1400" dirty="0">
              <a:solidFill>
                <a:srgbClr val="000000"/>
              </a:solidFill>
            </a:endParaRPr>
          </a:p>
        </p:txBody>
      </p:sp>
    </p:spTree>
    <p:extLst>
      <p:ext uri="{BB962C8B-B14F-4D97-AF65-F5344CB8AC3E}">
        <p14:creationId xmlns:p14="http://schemas.microsoft.com/office/powerpoint/2010/main" val="31816485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179226" y="826680"/>
            <a:ext cx="9833548" cy="1325563"/>
          </a:xfrm>
        </p:spPr>
        <p:txBody>
          <a:bodyPr>
            <a:normAutofit/>
          </a:bodyPr>
          <a:lstStyle/>
          <a:p>
            <a:pPr algn="ctr"/>
            <a:r>
              <a:rPr lang="en-US" sz="4000">
                <a:solidFill>
                  <a:srgbClr val="FFFFFF"/>
                </a:solidFill>
              </a:rPr>
              <a:t>Reform Ideas</a:t>
            </a:r>
          </a:p>
        </p:txBody>
      </p:sp>
      <p:sp>
        <p:nvSpPr>
          <p:cNvPr id="3" name="Content Placeholder 2"/>
          <p:cNvSpPr>
            <a:spLocks noGrp="1"/>
          </p:cNvSpPr>
          <p:nvPr>
            <p:ph idx="1"/>
          </p:nvPr>
        </p:nvSpPr>
        <p:spPr>
          <a:xfrm>
            <a:off x="355601" y="2387600"/>
            <a:ext cx="11480494" cy="4470400"/>
          </a:xfrm>
        </p:spPr>
        <p:txBody>
          <a:bodyPr>
            <a:normAutofit fontScale="92500"/>
          </a:bodyPr>
          <a:lstStyle/>
          <a:p>
            <a:r>
              <a:rPr lang="en-US" b="1" dirty="0">
                <a:solidFill>
                  <a:srgbClr val="000000"/>
                </a:solidFill>
              </a:rPr>
              <a:t>Make the Boards of Trustees </a:t>
            </a:r>
            <a:r>
              <a:rPr lang="en-US" dirty="0">
                <a:solidFill>
                  <a:srgbClr val="000000"/>
                </a:solidFill>
              </a:rPr>
              <a:t>accountable to the community rather than just the organization that selects them.</a:t>
            </a:r>
          </a:p>
          <a:p>
            <a:r>
              <a:rPr lang="en-US" b="1" dirty="0">
                <a:solidFill>
                  <a:srgbClr val="000000"/>
                </a:solidFill>
              </a:rPr>
              <a:t>Establish a public sector purchasing cooperative </a:t>
            </a:r>
            <a:r>
              <a:rPr lang="en-US" dirty="0">
                <a:solidFill>
                  <a:srgbClr val="000000"/>
                </a:solidFill>
              </a:rPr>
              <a:t>with sufficient volume of potential patients to redirect funding towards the health of the Fox Valley population not out of the community or towards the takeover of competitors. </a:t>
            </a:r>
          </a:p>
          <a:p>
            <a:r>
              <a:rPr lang="en-US" b="1" dirty="0">
                <a:solidFill>
                  <a:srgbClr val="000000"/>
                </a:solidFill>
              </a:rPr>
              <a:t>Change</a:t>
            </a:r>
            <a:r>
              <a:rPr lang="en-US" dirty="0">
                <a:solidFill>
                  <a:srgbClr val="000000"/>
                </a:solidFill>
              </a:rPr>
              <a:t> the character of our medical care systems and the </a:t>
            </a:r>
            <a:r>
              <a:rPr lang="en-US" b="1" dirty="0">
                <a:solidFill>
                  <a:srgbClr val="000000"/>
                </a:solidFill>
              </a:rPr>
              <a:t>perverse incentives </a:t>
            </a:r>
            <a:r>
              <a:rPr lang="en-US" dirty="0">
                <a:solidFill>
                  <a:srgbClr val="000000"/>
                </a:solidFill>
              </a:rPr>
              <a:t>of fee-for-service payment </a:t>
            </a:r>
            <a:r>
              <a:rPr lang="en-US" b="1" dirty="0">
                <a:solidFill>
                  <a:srgbClr val="000000"/>
                </a:solidFill>
              </a:rPr>
              <a:t>to incentives that encourage integrated health cooperatives with responsibility to be good stewards </a:t>
            </a:r>
            <a:r>
              <a:rPr lang="en-US" dirty="0">
                <a:solidFill>
                  <a:srgbClr val="000000"/>
                </a:solidFill>
              </a:rPr>
              <a:t>of community resources.</a:t>
            </a:r>
          </a:p>
          <a:p>
            <a:r>
              <a:rPr lang="en-US" dirty="0">
                <a:solidFill>
                  <a:srgbClr val="000000"/>
                </a:solidFill>
              </a:rPr>
              <a:t> </a:t>
            </a:r>
            <a:r>
              <a:rPr lang="en-US" sz="2400" dirty="0">
                <a:solidFill>
                  <a:srgbClr val="000000"/>
                </a:solidFill>
                <a:hlinkClick r:id="rId3"/>
              </a:rPr>
              <a:t>https://www.wearthecost.org</a:t>
            </a:r>
            <a:r>
              <a:rPr lang="en-US" sz="2400" dirty="0">
                <a:solidFill>
                  <a:srgbClr val="000000"/>
                </a:solidFill>
              </a:rPr>
              <a:t> –the Maryland story</a:t>
            </a:r>
          </a:p>
          <a:p>
            <a:r>
              <a:rPr lang="en-US" sz="2400" dirty="0">
                <a:solidFill>
                  <a:srgbClr val="000000"/>
                </a:solidFill>
                <a:hlinkClick r:id="rId4"/>
              </a:rPr>
              <a:t>https://khn.org/multimedia/get-a-rise-out/</a:t>
            </a:r>
            <a:endParaRPr lang="en-US" sz="2400" dirty="0">
              <a:solidFill>
                <a:srgbClr val="000000"/>
              </a:solidFill>
            </a:endParaRPr>
          </a:p>
          <a:p>
            <a:endParaRPr lang="en-US" sz="1400" dirty="0">
              <a:solidFill>
                <a:srgbClr val="000000"/>
              </a:solidFill>
            </a:endParaRPr>
          </a:p>
        </p:txBody>
      </p:sp>
    </p:spTree>
    <p:extLst>
      <p:ext uri="{BB962C8B-B14F-4D97-AF65-F5344CB8AC3E}">
        <p14:creationId xmlns:p14="http://schemas.microsoft.com/office/powerpoint/2010/main" val="19325445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1" name="Rectangle 10">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92206" y="1608667"/>
            <a:ext cx="2823275" cy="4501127"/>
          </a:xfrm>
        </p:spPr>
        <p:txBody>
          <a:bodyPr anchor="t">
            <a:normAutofit/>
          </a:bodyPr>
          <a:lstStyle/>
          <a:p>
            <a:pPr algn="r"/>
            <a:r>
              <a:rPr lang="en-US" sz="3200" dirty="0" err="1">
                <a:solidFill>
                  <a:srgbClr val="FFFFFF"/>
                </a:solidFill>
              </a:rPr>
              <a:t>ThedaCare</a:t>
            </a:r>
            <a:r>
              <a:rPr lang="en-US" sz="3200" dirty="0">
                <a:solidFill>
                  <a:srgbClr val="FFFFFF"/>
                </a:solidFill>
              </a:rPr>
              <a:t> Board of Trustees</a:t>
            </a:r>
            <a:br>
              <a:rPr lang="en-US" sz="3200" dirty="0">
                <a:solidFill>
                  <a:srgbClr val="FFFFFF"/>
                </a:solidFill>
              </a:rPr>
            </a:br>
            <a:r>
              <a:rPr lang="en-US" sz="3200" dirty="0">
                <a:solidFill>
                  <a:schemeClr val="accent2">
                    <a:lumMod val="75000"/>
                  </a:schemeClr>
                </a:solidFill>
              </a:rPr>
              <a:t>Who Do These People Represent?</a:t>
            </a:r>
          </a:p>
        </p:txBody>
      </p:sp>
      <p:sp>
        <p:nvSpPr>
          <p:cNvPr id="3" name="Content Placeholder 2"/>
          <p:cNvSpPr>
            <a:spLocks noGrp="1"/>
          </p:cNvSpPr>
          <p:nvPr>
            <p:ph sz="half" idx="1"/>
          </p:nvPr>
        </p:nvSpPr>
        <p:spPr>
          <a:xfrm>
            <a:off x="4547698" y="1608667"/>
            <a:ext cx="3421958" cy="4501127"/>
          </a:xfrm>
        </p:spPr>
        <p:txBody>
          <a:bodyPr>
            <a:normAutofit/>
          </a:bodyPr>
          <a:lstStyle/>
          <a:p>
            <a:pPr fontAlgn="base"/>
            <a:r>
              <a:rPr lang="en-US" sz="1600"/>
              <a:t>Imran Andrabi, MD (President) </a:t>
            </a:r>
            <a:br>
              <a:rPr lang="en-US" sz="1600"/>
            </a:br>
            <a:r>
              <a:rPr lang="en-US" sz="1600"/>
              <a:t>ThedaCare</a:t>
            </a:r>
          </a:p>
          <a:p>
            <a:pPr fontAlgn="base"/>
            <a:r>
              <a:rPr lang="en-US" sz="1600"/>
              <a:t>Tim Bergstrom </a:t>
            </a:r>
            <a:br>
              <a:rPr lang="en-US" sz="1600"/>
            </a:br>
            <a:r>
              <a:rPr lang="en-US" sz="1600"/>
              <a:t>Bergstrom Automotive</a:t>
            </a:r>
          </a:p>
          <a:p>
            <a:pPr fontAlgn="base"/>
            <a:r>
              <a:rPr lang="en-US" sz="1600"/>
              <a:t>Patrick Brennan, MD </a:t>
            </a:r>
            <a:br>
              <a:rPr lang="en-US" sz="1600"/>
            </a:br>
            <a:r>
              <a:rPr lang="en-US" sz="1600"/>
              <a:t>Surgical Associates of Neenah</a:t>
            </a:r>
          </a:p>
          <a:p>
            <a:pPr fontAlgn="base"/>
            <a:r>
              <a:rPr lang="en-US" sz="1600"/>
              <a:t>Mark Burstein </a:t>
            </a:r>
            <a:br>
              <a:rPr lang="en-US" sz="1600"/>
            </a:br>
            <a:r>
              <a:rPr lang="en-US" sz="1600"/>
              <a:t>Lawrence University</a:t>
            </a:r>
          </a:p>
          <a:p>
            <a:pPr fontAlgn="base"/>
            <a:r>
              <a:rPr lang="en-US" sz="1600"/>
              <a:t>John Davis (Past Chair) </a:t>
            </a:r>
            <a:br>
              <a:rPr lang="en-US" sz="1600"/>
            </a:br>
            <a:r>
              <a:rPr lang="en-US" sz="1600"/>
              <a:t>Great Northern Corporation</a:t>
            </a:r>
          </a:p>
          <a:p>
            <a:pPr fontAlgn="base"/>
            <a:r>
              <a:rPr lang="en-US" sz="1600"/>
              <a:t>Gary Edelman, MD </a:t>
            </a:r>
            <a:br>
              <a:rPr lang="en-US" sz="1600"/>
            </a:br>
            <a:r>
              <a:rPr lang="en-US" sz="1600"/>
              <a:t>ThedaCare Physicians</a:t>
            </a:r>
          </a:p>
          <a:p>
            <a:pPr fontAlgn="base"/>
            <a:r>
              <a:rPr lang="en-US" sz="1600"/>
              <a:t>David Koeper, MD </a:t>
            </a:r>
            <a:br>
              <a:rPr lang="en-US" sz="1600"/>
            </a:br>
            <a:r>
              <a:rPr lang="en-US" sz="1600"/>
              <a:t>Fox Valley Nephrology Partners</a:t>
            </a:r>
          </a:p>
          <a:p>
            <a:pPr fontAlgn="base"/>
            <a:r>
              <a:rPr lang="en-US" sz="1600"/>
              <a:t>Jim Kotek (Vice-Chair &amp; Secretary) </a:t>
            </a:r>
            <a:br>
              <a:rPr lang="en-US" sz="1600"/>
            </a:br>
            <a:r>
              <a:rPr lang="en-US" sz="1600"/>
              <a:t>Menasha Corporation</a:t>
            </a:r>
          </a:p>
          <a:p>
            <a:endParaRPr lang="en-US" sz="1600"/>
          </a:p>
        </p:txBody>
      </p:sp>
      <p:sp>
        <p:nvSpPr>
          <p:cNvPr id="4" name="Content Placeholder 3">
            <a:extLst>
              <a:ext uri="{FF2B5EF4-FFF2-40B4-BE49-F238E27FC236}">
                <a16:creationId xmlns:a16="http://schemas.microsoft.com/office/drawing/2014/main" id="{90E04C53-C166-4F2A-B407-0889BA24553F}"/>
              </a:ext>
            </a:extLst>
          </p:cNvPr>
          <p:cNvSpPr>
            <a:spLocks noGrp="1"/>
          </p:cNvSpPr>
          <p:nvPr>
            <p:ph sz="half" idx="2"/>
          </p:nvPr>
        </p:nvSpPr>
        <p:spPr>
          <a:xfrm>
            <a:off x="8289696" y="1608667"/>
            <a:ext cx="3421957" cy="4501127"/>
          </a:xfrm>
        </p:spPr>
        <p:txBody>
          <a:bodyPr>
            <a:normAutofit/>
          </a:bodyPr>
          <a:lstStyle/>
          <a:p>
            <a:pPr fontAlgn="base"/>
            <a:r>
              <a:rPr lang="en-US" sz="1400"/>
              <a:t>Grant LaMontagne </a:t>
            </a:r>
            <a:br>
              <a:rPr lang="en-US" sz="1400"/>
            </a:br>
            <a:r>
              <a:rPr lang="en-US" sz="1400"/>
              <a:t>Kimberly-Clark</a:t>
            </a:r>
          </a:p>
          <a:p>
            <a:pPr fontAlgn="base"/>
            <a:r>
              <a:rPr lang="en-US" sz="1400"/>
              <a:t>Jim Meyer </a:t>
            </a:r>
            <a:br>
              <a:rPr lang="en-US" sz="1400"/>
            </a:br>
            <a:r>
              <a:rPr lang="en-US" sz="1400"/>
              <a:t>BMO Harris</a:t>
            </a:r>
          </a:p>
          <a:p>
            <a:pPr fontAlgn="base"/>
            <a:r>
              <a:rPr lang="en-US" sz="1400"/>
              <a:t>Doug Moard, MD </a:t>
            </a:r>
            <a:br>
              <a:rPr lang="en-US" sz="1400"/>
            </a:br>
            <a:r>
              <a:rPr lang="en-US" sz="1400"/>
              <a:t>ThedaCare Physicians</a:t>
            </a:r>
          </a:p>
          <a:p>
            <a:pPr fontAlgn="base"/>
            <a:r>
              <a:rPr lang="en-US" sz="1400"/>
              <a:t>Karen Timberlake </a:t>
            </a:r>
            <a:br>
              <a:rPr lang="en-US" sz="1400"/>
            </a:br>
            <a:r>
              <a:rPr lang="en-US" sz="1400"/>
              <a:t>Michael Best Strategies</a:t>
            </a:r>
          </a:p>
          <a:p>
            <a:pPr fontAlgn="base"/>
            <a:r>
              <a:rPr lang="en-US" sz="1400"/>
              <a:t>Terry Timm (Chair) </a:t>
            </a:r>
            <a:br>
              <a:rPr lang="en-US" sz="1400"/>
            </a:br>
            <a:r>
              <a:rPr lang="en-US" sz="1400"/>
              <a:t>Thrivent</a:t>
            </a:r>
          </a:p>
          <a:p>
            <a:pPr fontAlgn="base"/>
            <a:r>
              <a:rPr lang="en-US" sz="1400"/>
              <a:t>Norma Turk, MD </a:t>
            </a:r>
            <a:br>
              <a:rPr lang="en-US" sz="1400"/>
            </a:br>
            <a:r>
              <a:rPr lang="en-US" sz="1400"/>
              <a:t>ThedaCare Regional Medical Center-Appleton</a:t>
            </a:r>
          </a:p>
          <a:p>
            <a:pPr fontAlgn="base"/>
            <a:r>
              <a:rPr lang="en-US" sz="1400"/>
              <a:t>Maria Van Laanen </a:t>
            </a:r>
            <a:br>
              <a:rPr lang="en-US" sz="1400"/>
            </a:br>
            <a:r>
              <a:rPr lang="en-US" sz="1400"/>
              <a:t>Fox cities Performing arts Center </a:t>
            </a:r>
          </a:p>
          <a:p>
            <a:pPr fontAlgn="base"/>
            <a:r>
              <a:rPr lang="en-US" sz="1400"/>
              <a:t>Cyril Walsh, MD </a:t>
            </a:r>
            <a:br>
              <a:rPr lang="en-US" sz="1400"/>
            </a:br>
            <a:r>
              <a:rPr lang="en-US" sz="1400"/>
              <a:t>ThedaCare Regional Medical Center-Appleton</a:t>
            </a:r>
          </a:p>
          <a:p>
            <a:pPr marL="0" indent="0" fontAlgn="base">
              <a:buNone/>
            </a:pPr>
            <a:endParaRPr lang="en-US" sz="1400"/>
          </a:p>
          <a:p>
            <a:endParaRPr lang="en-US" sz="1400"/>
          </a:p>
        </p:txBody>
      </p:sp>
    </p:spTree>
    <p:extLst>
      <p:ext uri="{BB962C8B-B14F-4D97-AF65-F5344CB8AC3E}">
        <p14:creationId xmlns:p14="http://schemas.microsoft.com/office/powerpoint/2010/main" val="782782814"/>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963877"/>
            <a:ext cx="3494362" cy="4930246"/>
          </a:xfrm>
        </p:spPr>
        <p:txBody>
          <a:bodyPr>
            <a:normAutofit/>
          </a:bodyPr>
          <a:lstStyle/>
          <a:p>
            <a:pPr algn="r"/>
            <a:r>
              <a:rPr lang="en-US">
                <a:solidFill>
                  <a:schemeClr val="accent1"/>
                </a:solidFill>
                <a:latin typeface="+mn-lt"/>
              </a:rPr>
              <a:t>Public Sector Purchasing Cooperative in the Fox Valley</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976031" y="437746"/>
            <a:ext cx="6377769" cy="6100214"/>
          </a:xfrm>
        </p:spPr>
        <p:txBody>
          <a:bodyPr anchor="ctr">
            <a:normAutofit/>
          </a:bodyPr>
          <a:lstStyle/>
          <a:p>
            <a:r>
              <a:rPr lang="en-US" sz="2400" dirty="0"/>
              <a:t>We propose to have the major public sector entities in the Fox Valley join together into a purchasing cooperative that offers two choices to its health plan enrollees:  </a:t>
            </a:r>
            <a:r>
              <a:rPr lang="en-US" sz="2400" b="1" dirty="0"/>
              <a:t>Value + Choice</a:t>
            </a:r>
          </a:p>
          <a:p>
            <a:r>
              <a:rPr lang="en-US" sz="2400" b="1" dirty="0"/>
              <a:t>Value</a:t>
            </a:r>
            <a:r>
              <a:rPr lang="en-US" sz="2400" dirty="0"/>
              <a:t> involves enrolling in a primary care based system that contracts for specialty and hospital services. The health plan features low, if any, deductibles and co-pays.  </a:t>
            </a:r>
          </a:p>
          <a:p>
            <a:r>
              <a:rPr lang="en-US" sz="2400" b="1" dirty="0"/>
              <a:t>Choice</a:t>
            </a:r>
            <a:r>
              <a:rPr lang="en-US" sz="2400" dirty="0"/>
              <a:t> enables eligible enrollees to select a traditional plan with a larger network of medical care providers and features higher premiums and significant deductibles, co-pays, and co-insurance.</a:t>
            </a:r>
          </a:p>
        </p:txBody>
      </p:sp>
    </p:spTree>
    <p:extLst>
      <p:ext uri="{BB962C8B-B14F-4D97-AF65-F5344CB8AC3E}">
        <p14:creationId xmlns:p14="http://schemas.microsoft.com/office/powerpoint/2010/main" val="26236754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9498E5-EC74-4103-9880-4B986D555413}"/>
              </a:ext>
            </a:extLst>
          </p:cNvPr>
          <p:cNvSpPr>
            <a:spLocks noGrp="1"/>
          </p:cNvSpPr>
          <p:nvPr>
            <p:ph type="title"/>
          </p:nvPr>
        </p:nvSpPr>
        <p:spPr>
          <a:xfrm>
            <a:off x="838200" y="963877"/>
            <a:ext cx="3494362" cy="4930246"/>
          </a:xfrm>
        </p:spPr>
        <p:txBody>
          <a:bodyPr>
            <a:normAutofit/>
          </a:bodyPr>
          <a:lstStyle/>
          <a:p>
            <a:pPr algn="r"/>
            <a:r>
              <a:rPr lang="en-US">
                <a:solidFill>
                  <a:schemeClr val="accent1"/>
                </a:solidFill>
              </a:rPr>
              <a:t>Purchasing Cooperative (continued)</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C5F837F-CA48-4B81-BFBE-626BF4245841}"/>
              </a:ext>
            </a:extLst>
          </p:cNvPr>
          <p:cNvSpPr>
            <a:spLocks noGrp="1"/>
          </p:cNvSpPr>
          <p:nvPr>
            <p:ph idx="1"/>
          </p:nvPr>
        </p:nvSpPr>
        <p:spPr>
          <a:xfrm>
            <a:off x="4976031" y="505838"/>
            <a:ext cx="6377769" cy="6032121"/>
          </a:xfrm>
        </p:spPr>
        <p:txBody>
          <a:bodyPr anchor="ctr">
            <a:normAutofit/>
          </a:bodyPr>
          <a:lstStyle/>
          <a:p>
            <a:r>
              <a:rPr lang="en-US" sz="2400" dirty="0"/>
              <a:t>The public sector entity would pay most if not all the premium cost of the </a:t>
            </a:r>
            <a:r>
              <a:rPr lang="en-US" sz="2400" b="1" dirty="0"/>
              <a:t>Value</a:t>
            </a:r>
            <a:r>
              <a:rPr lang="en-US" sz="2400" dirty="0"/>
              <a:t> plan.  Those who select the </a:t>
            </a:r>
            <a:r>
              <a:rPr lang="en-US" sz="2400" b="1" dirty="0"/>
              <a:t>Choice</a:t>
            </a:r>
            <a:r>
              <a:rPr lang="en-US" sz="2400" dirty="0"/>
              <a:t> plan receive the same dollar support as those who choose the </a:t>
            </a:r>
            <a:r>
              <a:rPr lang="en-US" sz="2400" b="1" dirty="0"/>
              <a:t>Value</a:t>
            </a:r>
            <a:r>
              <a:rPr lang="en-US" sz="2400" dirty="0"/>
              <a:t> plan but must cover all remaining costs on their own.</a:t>
            </a:r>
          </a:p>
          <a:p>
            <a:r>
              <a:rPr lang="en-US" sz="2400" dirty="0"/>
              <a:t>To generate enough enrollees, membership would be open to individuals, employees of non-profits, and employees of small businesses.</a:t>
            </a:r>
          </a:p>
          <a:p>
            <a:r>
              <a:rPr lang="en-US" sz="2400" dirty="0"/>
              <a:t>Objective: build a purchasing cooperative with at least 10% of the non-Medicare, non-Medicaid population in the Fox Valley.  From an estimated population of 300,000 for the three county area → 30,000 covered lives.</a:t>
            </a:r>
          </a:p>
          <a:p>
            <a:r>
              <a:rPr lang="en-US" sz="2400" dirty="0"/>
              <a:t>Viability:  5,000 to 10,000 covered lives needed to establish a primary care based system.</a:t>
            </a:r>
          </a:p>
          <a:p>
            <a:endParaRPr lang="en-US" sz="2000" dirty="0"/>
          </a:p>
        </p:txBody>
      </p:sp>
    </p:spTree>
    <p:extLst>
      <p:ext uri="{BB962C8B-B14F-4D97-AF65-F5344CB8AC3E}">
        <p14:creationId xmlns:p14="http://schemas.microsoft.com/office/powerpoint/2010/main" val="19348431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40079" y="2053641"/>
            <a:ext cx="3669161" cy="2760098"/>
          </a:xfrm>
        </p:spPr>
        <p:txBody>
          <a:bodyPr>
            <a:normAutofit/>
          </a:bodyPr>
          <a:lstStyle/>
          <a:p>
            <a:r>
              <a:rPr lang="en-US">
                <a:solidFill>
                  <a:srgbClr val="FFFFFF"/>
                </a:solidFill>
              </a:rPr>
              <a:t>Why Establish a Public Sector Purchasing Cooperative?</a:t>
            </a:r>
          </a:p>
        </p:txBody>
      </p:sp>
      <p:sp>
        <p:nvSpPr>
          <p:cNvPr id="3" name="Content Placeholder 2"/>
          <p:cNvSpPr>
            <a:spLocks noGrp="1"/>
          </p:cNvSpPr>
          <p:nvPr>
            <p:ph idx="1"/>
          </p:nvPr>
        </p:nvSpPr>
        <p:spPr>
          <a:xfrm>
            <a:off x="6090574" y="68094"/>
            <a:ext cx="5306084" cy="6789906"/>
          </a:xfrm>
        </p:spPr>
        <p:txBody>
          <a:bodyPr anchor="ctr">
            <a:normAutofit/>
          </a:bodyPr>
          <a:lstStyle/>
          <a:p>
            <a:r>
              <a:rPr lang="en-US" dirty="0">
                <a:solidFill>
                  <a:srgbClr val="000000"/>
                </a:solidFill>
              </a:rPr>
              <a:t>Public sector officials should represent the residents of their jurisdiction since those residents pay their salaries and many residents cannot afford to purchase equivalent health plans or medical care.</a:t>
            </a:r>
          </a:p>
          <a:p>
            <a:r>
              <a:rPr lang="en-US" dirty="0">
                <a:solidFill>
                  <a:srgbClr val="000000"/>
                </a:solidFill>
              </a:rPr>
              <a:t>Public sector organizations can not move operations to Mexico or China.</a:t>
            </a:r>
          </a:p>
          <a:p>
            <a:r>
              <a:rPr lang="en-US" dirty="0">
                <a:solidFill>
                  <a:srgbClr val="000000"/>
                </a:solidFill>
              </a:rPr>
              <a:t>These jurisdictions continue to face increasing medical care costs and increased deductibles or employees’ share of premiums will not make medical care more effective or affordable.</a:t>
            </a:r>
          </a:p>
        </p:txBody>
      </p:sp>
    </p:spTree>
    <p:extLst>
      <p:ext uri="{BB962C8B-B14F-4D97-AF65-F5344CB8AC3E}">
        <p14:creationId xmlns:p14="http://schemas.microsoft.com/office/powerpoint/2010/main" val="27578588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963877"/>
            <a:ext cx="3494362" cy="4930246"/>
          </a:xfrm>
        </p:spPr>
        <p:txBody>
          <a:bodyPr>
            <a:normAutofit/>
          </a:bodyPr>
          <a:lstStyle/>
          <a:p>
            <a:pPr algn="r"/>
            <a:r>
              <a:rPr lang="en-US" dirty="0">
                <a:solidFill>
                  <a:schemeClr val="accent1"/>
                </a:solidFill>
              </a:rPr>
              <a:t>Tepid Response From the Leadership of Fox Valley Public Sector Organizations</a:t>
            </a:r>
          </a:p>
        </p:txBody>
      </p:sp>
      <p:cxnSp>
        <p:nvCxnSpPr>
          <p:cNvPr id="17" name="Straight Connector 16">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4" name="Content Placeholder 2"/>
          <p:cNvSpPr>
            <a:spLocks noGrp="1"/>
          </p:cNvSpPr>
          <p:nvPr>
            <p:ph idx="1"/>
          </p:nvPr>
        </p:nvSpPr>
        <p:spPr>
          <a:xfrm>
            <a:off x="4976031" y="963877"/>
            <a:ext cx="6377769" cy="4930246"/>
          </a:xfrm>
        </p:spPr>
        <p:txBody>
          <a:bodyPr anchor="ctr">
            <a:noAutofit/>
          </a:bodyPr>
          <a:lstStyle/>
          <a:p>
            <a:r>
              <a:rPr lang="en-US" dirty="0"/>
              <a:t>We have met with the mayors of Appleton and Neenah, the CAOs of Calumet, Outagamie and Winnebago Counties, members of the Outagamie County Board of Supervisors and others from not-for-profit organizations.</a:t>
            </a:r>
          </a:p>
          <a:p>
            <a:r>
              <a:rPr lang="en-US" dirty="0"/>
              <a:t>We asked them to convene a meeting for us to explain public sector purchasing cooperatives. </a:t>
            </a:r>
          </a:p>
          <a:p>
            <a:r>
              <a:rPr lang="en-US" dirty="0"/>
              <a:t>Several agreed to make calls on our behalf but </a:t>
            </a:r>
            <a:r>
              <a:rPr lang="en-US" b="1" dirty="0"/>
              <a:t>no</a:t>
            </a:r>
            <a:r>
              <a:rPr lang="en-US" dirty="0"/>
              <a:t> </a:t>
            </a:r>
            <a:r>
              <a:rPr lang="en-US" b="1" dirty="0"/>
              <a:t>followed through at this point.</a:t>
            </a:r>
          </a:p>
        </p:txBody>
      </p:sp>
    </p:spTree>
    <p:extLst>
      <p:ext uri="{BB962C8B-B14F-4D97-AF65-F5344CB8AC3E}">
        <p14:creationId xmlns:p14="http://schemas.microsoft.com/office/powerpoint/2010/main" val="2263682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40079" y="2053641"/>
            <a:ext cx="3669161" cy="2760098"/>
          </a:xfrm>
        </p:spPr>
        <p:txBody>
          <a:bodyPr>
            <a:normAutofit/>
          </a:bodyPr>
          <a:lstStyle/>
          <a:p>
            <a:r>
              <a:rPr lang="en-US">
                <a:solidFill>
                  <a:srgbClr val="FFFFFF"/>
                </a:solidFill>
              </a:rPr>
              <a:t>Not-for-Profit Integrated Health Care Organizations</a:t>
            </a:r>
          </a:p>
        </p:txBody>
      </p:sp>
      <p:sp>
        <p:nvSpPr>
          <p:cNvPr id="3" name="Content Placeholder 2"/>
          <p:cNvSpPr>
            <a:spLocks noGrp="1"/>
          </p:cNvSpPr>
          <p:nvPr>
            <p:ph idx="1"/>
          </p:nvPr>
        </p:nvSpPr>
        <p:spPr>
          <a:xfrm>
            <a:off x="6090574" y="282102"/>
            <a:ext cx="5306084" cy="6400800"/>
          </a:xfrm>
        </p:spPr>
        <p:txBody>
          <a:bodyPr anchor="ctr">
            <a:normAutofit/>
          </a:bodyPr>
          <a:lstStyle/>
          <a:p>
            <a:r>
              <a:rPr lang="en-US" sz="2400" dirty="0">
                <a:solidFill>
                  <a:srgbClr val="000000"/>
                </a:solidFill>
              </a:rPr>
              <a:t>Many health care organizations operate their own insurance companies &amp; are recognized nationally for the quality of the care they provide. </a:t>
            </a:r>
          </a:p>
          <a:p>
            <a:r>
              <a:rPr lang="en-US" sz="2400" dirty="0">
                <a:solidFill>
                  <a:srgbClr val="000000"/>
                </a:solidFill>
              </a:rPr>
              <a:t>Group Health Cooperative of South Central Wisconsin (NCQA – 5)</a:t>
            </a:r>
          </a:p>
          <a:p>
            <a:r>
              <a:rPr lang="en-US" sz="2400" dirty="0">
                <a:solidFill>
                  <a:srgbClr val="000000"/>
                </a:solidFill>
              </a:rPr>
              <a:t>Group Health Cooperative of Puget Sound- now in KPMCP (NCQA – 4.5)</a:t>
            </a:r>
          </a:p>
          <a:p>
            <a:r>
              <a:rPr lang="en-US" sz="2400" dirty="0">
                <a:solidFill>
                  <a:srgbClr val="000000"/>
                </a:solidFill>
              </a:rPr>
              <a:t>Health Partners (Cooperative) – Minneapolis, MN (NCQA – 4.5)</a:t>
            </a:r>
          </a:p>
          <a:p>
            <a:r>
              <a:rPr lang="en-US" sz="2400" dirty="0">
                <a:solidFill>
                  <a:srgbClr val="000000"/>
                </a:solidFill>
              </a:rPr>
              <a:t>Dean Health Plan (Wisconsin) 4.5</a:t>
            </a:r>
          </a:p>
          <a:p>
            <a:r>
              <a:rPr lang="en-US" sz="1900" dirty="0">
                <a:solidFill>
                  <a:srgbClr val="000000"/>
                </a:solidFill>
              </a:rPr>
              <a:t>NCQA ratings based on consumer satisfaction, prevention, and treatment. </a:t>
            </a:r>
            <a:r>
              <a:rPr lang="en-US" sz="1900" dirty="0">
                <a:solidFill>
                  <a:srgbClr val="000000"/>
                </a:solidFill>
                <a:hlinkClick r:id="rId3"/>
              </a:rPr>
              <a:t>https://www.ncqa.org/report-cards/health-plans/state-of-health-care-quality-report/</a:t>
            </a:r>
            <a:r>
              <a:rPr lang="en-US" sz="1900" dirty="0">
                <a:solidFill>
                  <a:srgbClr val="000000"/>
                </a:solidFill>
              </a:rPr>
              <a:t>   </a:t>
            </a:r>
          </a:p>
          <a:p>
            <a:pPr marL="0" indent="0">
              <a:buNone/>
            </a:pPr>
            <a:endParaRPr lang="en-US" sz="1900" dirty="0">
              <a:solidFill>
                <a:srgbClr val="000000"/>
              </a:solidFill>
            </a:endParaRPr>
          </a:p>
        </p:txBody>
      </p:sp>
    </p:spTree>
    <p:extLst>
      <p:ext uri="{BB962C8B-B14F-4D97-AF65-F5344CB8AC3E}">
        <p14:creationId xmlns:p14="http://schemas.microsoft.com/office/powerpoint/2010/main" val="11078097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963877"/>
            <a:ext cx="3494362" cy="4930246"/>
          </a:xfrm>
        </p:spPr>
        <p:txBody>
          <a:bodyPr>
            <a:normAutofit/>
          </a:bodyPr>
          <a:lstStyle/>
          <a:p>
            <a:pPr algn="r"/>
            <a:r>
              <a:rPr lang="en-US" dirty="0">
                <a:solidFill>
                  <a:schemeClr val="accent1"/>
                </a:solidFill>
              </a:rPr>
              <a:t>Opinions Based on Evidence Provided</a:t>
            </a:r>
          </a:p>
        </p:txBody>
      </p:sp>
      <p:cxnSp>
        <p:nvCxnSpPr>
          <p:cNvPr id="14"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654296" y="612844"/>
            <a:ext cx="7116163" cy="5797684"/>
          </a:xfrm>
        </p:spPr>
        <p:txBody>
          <a:bodyPr anchor="ctr">
            <a:normAutofit fontScale="92500"/>
          </a:bodyPr>
          <a:lstStyle/>
          <a:p>
            <a:r>
              <a:rPr lang="en-US" sz="2400" dirty="0"/>
              <a:t>Medical care in the Fox Valley is too expensive and does not affordably address the needs of many Fox Valley residents.  </a:t>
            </a:r>
          </a:p>
          <a:p>
            <a:r>
              <a:rPr lang="en-US" sz="2400" dirty="0"/>
              <a:t>Neither regulation nor competition constrains the two primary local medical care systems (Ascension and </a:t>
            </a:r>
            <a:r>
              <a:rPr lang="en-US" sz="2400" dirty="0" err="1"/>
              <a:t>ThedaCare</a:t>
            </a:r>
            <a:r>
              <a:rPr lang="en-US" sz="2400" dirty="0"/>
              <a:t>.)</a:t>
            </a:r>
          </a:p>
          <a:p>
            <a:r>
              <a:rPr lang="en-US" sz="2400" dirty="0"/>
              <a:t>The result is an elite group of hospital executives and physicians who extract more and more resources from us.</a:t>
            </a:r>
          </a:p>
          <a:p>
            <a:r>
              <a:rPr lang="en-US" sz="2400" dirty="0"/>
              <a:t>Both systems lack both accountability and transparency. </a:t>
            </a:r>
          </a:p>
          <a:p>
            <a:pPr lvl="1"/>
            <a:r>
              <a:rPr lang="en-US" sz="1800" dirty="0"/>
              <a:t>Decision-making either exists outside the area and even outside the state (Ascension) or </a:t>
            </a:r>
          </a:p>
          <a:p>
            <a:pPr lvl="1"/>
            <a:r>
              <a:rPr lang="en-US" sz="1800" dirty="0"/>
              <a:t>Reflects the organization’s interests at the expense of competition in medical care markets (</a:t>
            </a:r>
            <a:r>
              <a:rPr lang="en-US" sz="1800" dirty="0" err="1"/>
              <a:t>ThedaCare</a:t>
            </a:r>
            <a:r>
              <a:rPr lang="en-US" sz="1800" dirty="0"/>
              <a:t>.)</a:t>
            </a:r>
          </a:p>
          <a:p>
            <a:r>
              <a:rPr lang="en-US" sz="2400" dirty="0"/>
              <a:t>Numerous reform options exist. All require changing how we pay for &amp; allocate funds we as a community devote to sustaining &amp; improving the health of our residents.</a:t>
            </a:r>
          </a:p>
        </p:txBody>
      </p:sp>
    </p:spTree>
    <p:extLst>
      <p:ext uri="{BB962C8B-B14F-4D97-AF65-F5344CB8AC3E}">
        <p14:creationId xmlns:p14="http://schemas.microsoft.com/office/powerpoint/2010/main" val="20826409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179226" y="826680"/>
            <a:ext cx="9833548" cy="1325563"/>
          </a:xfrm>
        </p:spPr>
        <p:txBody>
          <a:bodyPr>
            <a:normAutofit/>
          </a:bodyPr>
          <a:lstStyle/>
          <a:p>
            <a:pPr algn="ctr"/>
            <a:r>
              <a:rPr lang="en-US" sz="4000">
                <a:solidFill>
                  <a:srgbClr val="FFFFFF"/>
                </a:solidFill>
              </a:rPr>
              <a:t>The Future and Your Role</a:t>
            </a:r>
          </a:p>
        </p:txBody>
      </p:sp>
      <p:sp>
        <p:nvSpPr>
          <p:cNvPr id="3" name="Content Placeholder 2"/>
          <p:cNvSpPr>
            <a:spLocks noGrp="1"/>
          </p:cNvSpPr>
          <p:nvPr>
            <p:ph idx="1"/>
          </p:nvPr>
        </p:nvSpPr>
        <p:spPr>
          <a:xfrm>
            <a:off x="1179226" y="2480553"/>
            <a:ext cx="9833548" cy="3306393"/>
          </a:xfrm>
        </p:spPr>
        <p:txBody>
          <a:bodyPr>
            <a:noAutofit/>
          </a:bodyPr>
          <a:lstStyle/>
          <a:p>
            <a:r>
              <a:rPr lang="en-US" sz="2400" dirty="0">
                <a:solidFill>
                  <a:srgbClr val="000000"/>
                </a:solidFill>
              </a:rPr>
              <a:t>With no serious reform, expect more of the same or worse. My 39+ years in Appleton shows diminished competition and increased cost.</a:t>
            </a:r>
          </a:p>
          <a:p>
            <a:r>
              <a:rPr lang="en-US" sz="2400" dirty="0">
                <a:solidFill>
                  <a:srgbClr val="000000"/>
                </a:solidFill>
              </a:rPr>
              <a:t>Medicare and Social Security feature unfunded liabilities exceeding $45 trillion. See </a:t>
            </a:r>
            <a:r>
              <a:rPr lang="en-US" sz="2400" dirty="0">
                <a:solidFill>
                  <a:srgbClr val="000000"/>
                </a:solidFill>
                <a:hlinkClick r:id="rId3"/>
              </a:rPr>
              <a:t>http://usdebtclock.org</a:t>
            </a:r>
            <a:r>
              <a:rPr lang="en-US" sz="2400" dirty="0">
                <a:solidFill>
                  <a:srgbClr val="000000"/>
                </a:solidFill>
              </a:rPr>
              <a:t>.</a:t>
            </a:r>
          </a:p>
          <a:p>
            <a:r>
              <a:rPr lang="en-US" sz="2400" dirty="0">
                <a:solidFill>
                  <a:srgbClr val="000000"/>
                </a:solidFill>
              </a:rPr>
              <a:t>To change decision-making requires putting pressure on local public officials – elected or not – to change how they purchase care.</a:t>
            </a:r>
          </a:p>
          <a:p>
            <a:r>
              <a:rPr lang="en-US" sz="2400" dirty="0">
                <a:solidFill>
                  <a:srgbClr val="000000"/>
                </a:solidFill>
              </a:rPr>
              <a:t>Employer sponsored insurance absorbs what Medicare and Medicaid don’t pay.  Most of this comes out of worker compensation.</a:t>
            </a:r>
          </a:p>
          <a:p>
            <a:r>
              <a:rPr lang="en-US" sz="2400" dirty="0">
                <a:solidFill>
                  <a:srgbClr val="000000"/>
                </a:solidFill>
              </a:rPr>
              <a:t>To paraphrase Marathon County Chief Executive Brad Karger:              Purchase better health for employees and county residents not just discounted (and higher priced) medical care.</a:t>
            </a:r>
          </a:p>
        </p:txBody>
      </p:sp>
    </p:spTree>
    <p:extLst>
      <p:ext uri="{BB962C8B-B14F-4D97-AF65-F5344CB8AC3E}">
        <p14:creationId xmlns:p14="http://schemas.microsoft.com/office/powerpoint/2010/main" val="34026783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2DD2BC0-6F29-4B4F-8D61-2DCF6D2E8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179226" y="826680"/>
            <a:ext cx="9833548" cy="1325563"/>
          </a:xfrm>
        </p:spPr>
        <p:txBody>
          <a:bodyPr>
            <a:normAutofit/>
          </a:bodyPr>
          <a:lstStyle/>
          <a:p>
            <a:pPr algn="ctr"/>
            <a:r>
              <a:rPr lang="en-US" sz="4000">
                <a:solidFill>
                  <a:srgbClr val="FFFFFF"/>
                </a:solidFill>
              </a:rPr>
              <a:t>How Would Effective Regulation or Market Competition Change Fox Valley Health Care?</a:t>
            </a:r>
          </a:p>
        </p:txBody>
      </p:sp>
      <p:graphicFrame>
        <p:nvGraphicFramePr>
          <p:cNvPr id="5" name="Content Placeholder 2">
            <a:extLst>
              <a:ext uri="{FF2B5EF4-FFF2-40B4-BE49-F238E27FC236}">
                <a16:creationId xmlns:a16="http://schemas.microsoft.com/office/drawing/2014/main" id="{245ABBBD-B998-4339-86C2-E5F56FCE544C}"/>
              </a:ext>
            </a:extLst>
          </p:cNvPr>
          <p:cNvGraphicFramePr>
            <a:graphicFrameLocks noGrp="1"/>
          </p:cNvGraphicFramePr>
          <p:nvPr>
            <p:ph idx="1"/>
            <p:extLst>
              <p:ext uri="{D42A27DB-BD31-4B8C-83A1-F6EECF244321}">
                <p14:modId xmlns:p14="http://schemas.microsoft.com/office/powerpoint/2010/main" val="2902019072"/>
              </p:ext>
            </p:extLst>
          </p:nvPr>
        </p:nvGraphicFramePr>
        <p:xfrm>
          <a:off x="1036320" y="2899956"/>
          <a:ext cx="10119360" cy="31313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220335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1431480-592C-41A0-B1CC-0A5254C6B155}"/>
              </a:ext>
            </a:extLst>
          </p:cNvPr>
          <p:cNvSpPr>
            <a:spLocks noGrp="1"/>
          </p:cNvSpPr>
          <p:nvPr>
            <p:ph type="title"/>
          </p:nvPr>
        </p:nvSpPr>
        <p:spPr>
          <a:xfrm>
            <a:off x="640079" y="2053641"/>
            <a:ext cx="3669161" cy="2760098"/>
          </a:xfrm>
        </p:spPr>
        <p:txBody>
          <a:bodyPr>
            <a:normAutofit fontScale="90000"/>
          </a:bodyPr>
          <a:lstStyle/>
          <a:p>
            <a:r>
              <a:rPr lang="en-US" sz="6000" dirty="0">
                <a:solidFill>
                  <a:srgbClr val="FFFFFF"/>
                </a:solidFill>
              </a:rPr>
              <a:t>We Need Your Help! Doing Nothing Means More of the Same.</a:t>
            </a:r>
          </a:p>
        </p:txBody>
      </p:sp>
      <p:sp>
        <p:nvSpPr>
          <p:cNvPr id="3" name="Content Placeholder 2">
            <a:extLst>
              <a:ext uri="{FF2B5EF4-FFF2-40B4-BE49-F238E27FC236}">
                <a16:creationId xmlns:a16="http://schemas.microsoft.com/office/drawing/2014/main" id="{930BF127-8D84-4987-91AB-7E43BD82850B}"/>
              </a:ext>
            </a:extLst>
          </p:cNvPr>
          <p:cNvSpPr>
            <a:spLocks noGrp="1"/>
          </p:cNvSpPr>
          <p:nvPr>
            <p:ph idx="1"/>
          </p:nvPr>
        </p:nvSpPr>
        <p:spPr>
          <a:xfrm>
            <a:off x="6090573" y="0"/>
            <a:ext cx="6082109" cy="6858000"/>
          </a:xfrm>
        </p:spPr>
        <p:txBody>
          <a:bodyPr anchor="ctr">
            <a:noAutofit/>
          </a:bodyPr>
          <a:lstStyle/>
          <a:p>
            <a:r>
              <a:rPr lang="en-US" sz="2400" b="1" dirty="0">
                <a:solidFill>
                  <a:srgbClr val="000000"/>
                </a:solidFill>
              </a:rPr>
              <a:t>Students</a:t>
            </a:r>
            <a:r>
              <a:rPr lang="en-US" sz="2400" dirty="0">
                <a:solidFill>
                  <a:srgbClr val="000000"/>
                </a:solidFill>
              </a:rPr>
              <a:t>: Learn about the burdens you will face; question elected officials about what they will do to effect change.</a:t>
            </a:r>
          </a:p>
          <a:p>
            <a:r>
              <a:rPr lang="en-US" sz="2400" b="1" dirty="0">
                <a:solidFill>
                  <a:srgbClr val="000000"/>
                </a:solidFill>
              </a:rPr>
              <a:t>The employed</a:t>
            </a:r>
            <a:r>
              <a:rPr lang="en-US" sz="2400" dirty="0">
                <a:solidFill>
                  <a:srgbClr val="000000"/>
                </a:solidFill>
              </a:rPr>
              <a:t>: Ask your human resource and finance officers to press for serious change.</a:t>
            </a:r>
          </a:p>
          <a:p>
            <a:r>
              <a:rPr lang="en-US" sz="2400" b="1" dirty="0">
                <a:solidFill>
                  <a:srgbClr val="000000"/>
                </a:solidFill>
              </a:rPr>
              <a:t>Those who vote</a:t>
            </a:r>
            <a:r>
              <a:rPr lang="en-US" sz="2400" dirty="0">
                <a:solidFill>
                  <a:srgbClr val="000000"/>
                </a:solidFill>
              </a:rPr>
              <a:t>:  Ask your elected representatives (especially local public officials) why those who pay taxes to support their programs struggle to afford their own medical care.</a:t>
            </a:r>
          </a:p>
          <a:p>
            <a:r>
              <a:rPr lang="en-US" sz="2400" b="1" dirty="0">
                <a:solidFill>
                  <a:srgbClr val="000000"/>
                </a:solidFill>
              </a:rPr>
              <a:t>Those on Medicare</a:t>
            </a:r>
            <a:r>
              <a:rPr lang="en-US" sz="2400" dirty="0">
                <a:solidFill>
                  <a:srgbClr val="000000"/>
                </a:solidFill>
              </a:rPr>
              <a:t>: You are the beneficiaries of our current largesse.  Help your children and grandchildren by advocating for sustainable reform.</a:t>
            </a:r>
          </a:p>
          <a:p>
            <a:r>
              <a:rPr lang="en-US" sz="2400" b="1" dirty="0">
                <a:solidFill>
                  <a:srgbClr val="000000"/>
                </a:solidFill>
              </a:rPr>
              <a:t>Those on Medicaid</a:t>
            </a:r>
            <a:r>
              <a:rPr lang="en-US" sz="2400" dirty="0">
                <a:solidFill>
                  <a:srgbClr val="000000"/>
                </a:solidFill>
              </a:rPr>
              <a:t>:  Many of you have richer benefits than those with modestly higher incomes.  Your benefits are not sustainable.  Be advocates for sustainable reform.</a:t>
            </a:r>
          </a:p>
        </p:txBody>
      </p:sp>
    </p:spTree>
    <p:extLst>
      <p:ext uri="{BB962C8B-B14F-4D97-AF65-F5344CB8AC3E}">
        <p14:creationId xmlns:p14="http://schemas.microsoft.com/office/powerpoint/2010/main" val="2881558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40079" y="2053641"/>
            <a:ext cx="3669161" cy="2760098"/>
          </a:xfrm>
        </p:spPr>
        <p:txBody>
          <a:bodyPr>
            <a:normAutofit/>
          </a:bodyPr>
          <a:lstStyle/>
          <a:p>
            <a:r>
              <a:rPr lang="en-US">
                <a:solidFill>
                  <a:srgbClr val="FFFFFF"/>
                </a:solidFill>
              </a:rPr>
              <a:t>Effective Reform</a:t>
            </a:r>
          </a:p>
        </p:txBody>
      </p:sp>
      <p:sp>
        <p:nvSpPr>
          <p:cNvPr id="3" name="Content Placeholder 2"/>
          <p:cNvSpPr>
            <a:spLocks noGrp="1"/>
          </p:cNvSpPr>
          <p:nvPr>
            <p:ph idx="1"/>
          </p:nvPr>
        </p:nvSpPr>
        <p:spPr>
          <a:xfrm>
            <a:off x="6090574" y="0"/>
            <a:ext cx="5306084" cy="6858000"/>
          </a:xfrm>
        </p:spPr>
        <p:txBody>
          <a:bodyPr anchor="ctr">
            <a:normAutofit/>
          </a:bodyPr>
          <a:lstStyle/>
          <a:p>
            <a:r>
              <a:rPr lang="en-US" dirty="0">
                <a:solidFill>
                  <a:srgbClr val="000000"/>
                </a:solidFill>
              </a:rPr>
              <a:t>Requires a relatively small group of people who won’t settle for the status quo. They won’t take “NO” for an answer.</a:t>
            </a:r>
          </a:p>
          <a:p>
            <a:r>
              <a:rPr lang="en-US" dirty="0">
                <a:solidFill>
                  <a:srgbClr val="000000"/>
                </a:solidFill>
              </a:rPr>
              <a:t>Can be done despite the political barriers. Changes to tobacco laws and car safety were not initiated by elected officials or large, well entrenched businesses.</a:t>
            </a:r>
          </a:p>
          <a:p>
            <a:r>
              <a:rPr lang="en-US" dirty="0">
                <a:solidFill>
                  <a:srgbClr val="000000"/>
                </a:solidFill>
              </a:rPr>
              <a:t>Should press for solving quality and affordability problems and not be constrained by policies pushed by particular interest groups.</a:t>
            </a:r>
          </a:p>
          <a:p>
            <a:r>
              <a:rPr lang="en-US" sz="2200" dirty="0">
                <a:solidFill>
                  <a:srgbClr val="000000"/>
                </a:solidFill>
                <a:hlinkClick r:id="rId3"/>
              </a:rPr>
              <a:t>www.foxvalleyhealthcare.com</a:t>
            </a:r>
            <a:r>
              <a:rPr lang="en-US" sz="2200" dirty="0">
                <a:solidFill>
                  <a:srgbClr val="000000"/>
                </a:solidFill>
              </a:rPr>
              <a:t> </a:t>
            </a:r>
          </a:p>
          <a:p>
            <a:r>
              <a:rPr lang="en-US" sz="2200" dirty="0">
                <a:solidFill>
                  <a:srgbClr val="000000"/>
                </a:solidFill>
                <a:hlinkClick r:id="rId4"/>
              </a:rPr>
              <a:t>https://noconecon.blog/</a:t>
            </a:r>
            <a:r>
              <a:rPr lang="en-US" sz="2200" dirty="0">
                <a:solidFill>
                  <a:srgbClr val="000000"/>
                </a:solidFill>
              </a:rPr>
              <a:t> </a:t>
            </a:r>
          </a:p>
        </p:txBody>
      </p:sp>
    </p:spTree>
    <p:extLst>
      <p:ext uri="{BB962C8B-B14F-4D97-AF65-F5344CB8AC3E}">
        <p14:creationId xmlns:p14="http://schemas.microsoft.com/office/powerpoint/2010/main" val="29561178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FA67CD3-AB4E-4A7A-BEB8-53C445D8C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26"/>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07CF545F-9C2E-4446-97CD-AD92990C2B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3">
            <a:extLst>
              <a:ext uri="{FF2B5EF4-FFF2-40B4-BE49-F238E27FC236}">
                <a16:creationId xmlns:a16="http://schemas.microsoft.com/office/drawing/2014/main" id="{372ED8B6-4032-403B-8E5C-7F2896F3A642}"/>
              </a:ext>
            </a:extLst>
          </p:cNvPr>
          <p:cNvSpPr>
            <a:spLocks noGrp="1"/>
          </p:cNvSpPr>
          <p:nvPr>
            <p:ph type="title"/>
          </p:nvPr>
        </p:nvSpPr>
        <p:spPr>
          <a:xfrm>
            <a:off x="6094105" y="802955"/>
            <a:ext cx="4977976" cy="1454051"/>
          </a:xfrm>
        </p:spPr>
        <p:txBody>
          <a:bodyPr>
            <a:normAutofit/>
          </a:bodyPr>
          <a:lstStyle/>
          <a:p>
            <a:r>
              <a:rPr lang="en-US">
                <a:solidFill>
                  <a:srgbClr val="000000"/>
                </a:solidFill>
              </a:rPr>
              <a:t>It’s Your Turn</a:t>
            </a:r>
          </a:p>
        </p:txBody>
      </p:sp>
      <p:sp>
        <p:nvSpPr>
          <p:cNvPr id="16"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Graphic 8" descr="Chat">
            <a:extLst>
              <a:ext uri="{FF2B5EF4-FFF2-40B4-BE49-F238E27FC236}">
                <a16:creationId xmlns:a16="http://schemas.microsoft.com/office/drawing/2014/main" id="{199CB098-70AC-47CB-BDE0-BD3640BE86E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0254" y="1629089"/>
            <a:ext cx="3620021" cy="3620021"/>
          </a:xfrm>
          <a:prstGeom prst="rect">
            <a:avLst/>
          </a:prstGeom>
        </p:spPr>
      </p:pic>
      <p:sp>
        <p:nvSpPr>
          <p:cNvPr id="5" name="Content Placeholder 4">
            <a:extLst>
              <a:ext uri="{FF2B5EF4-FFF2-40B4-BE49-F238E27FC236}">
                <a16:creationId xmlns:a16="http://schemas.microsoft.com/office/drawing/2014/main" id="{DA595434-5C45-48D1-BB3A-D2E573FF533C}"/>
              </a:ext>
            </a:extLst>
          </p:cNvPr>
          <p:cNvSpPr>
            <a:spLocks noGrp="1"/>
          </p:cNvSpPr>
          <p:nvPr>
            <p:ph idx="1"/>
          </p:nvPr>
        </p:nvSpPr>
        <p:spPr>
          <a:xfrm>
            <a:off x="6090574" y="2421682"/>
            <a:ext cx="4977578" cy="3639289"/>
          </a:xfrm>
        </p:spPr>
        <p:txBody>
          <a:bodyPr anchor="ctr">
            <a:normAutofit/>
          </a:bodyPr>
          <a:lstStyle/>
          <a:p>
            <a:r>
              <a:rPr lang="en-US" sz="4800" dirty="0">
                <a:solidFill>
                  <a:srgbClr val="000000"/>
                </a:solidFill>
              </a:rPr>
              <a:t>We welcome your thoughts and questions</a:t>
            </a:r>
            <a:r>
              <a:rPr lang="en-US" sz="2000" dirty="0">
                <a:solidFill>
                  <a:srgbClr val="000000"/>
                </a:solidFill>
              </a:rPr>
              <a:t>.</a:t>
            </a:r>
          </a:p>
        </p:txBody>
      </p:sp>
    </p:spTree>
    <p:extLst>
      <p:ext uri="{BB962C8B-B14F-4D97-AF65-F5344CB8AC3E}">
        <p14:creationId xmlns:p14="http://schemas.microsoft.com/office/powerpoint/2010/main" val="14049425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2578</Words>
  <Application>Microsoft Office PowerPoint</Application>
  <PresentationFormat>Widescreen</PresentationFormat>
  <Paragraphs>190</Paragraphs>
  <Slides>32</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Calibri</vt:lpstr>
      <vt:lpstr>Calibri Light</vt:lpstr>
      <vt:lpstr>Office Theme</vt:lpstr>
      <vt:lpstr>Appleton… We Have a Healthcare Problem!</vt:lpstr>
      <vt:lpstr>Overview of Presentation</vt:lpstr>
      <vt:lpstr>The Fox Valley Health Care  Transformation Initiative</vt:lpstr>
      <vt:lpstr>Medical Care is the least important but most expensive way to improve the health of the community</vt:lpstr>
      <vt:lpstr>Taxpayer Funding Dominates Revenue Streams</vt:lpstr>
      <vt:lpstr>Medical Care Spending Has Outstripped Our Ability to Afford It</vt:lpstr>
      <vt:lpstr>Over 40% of American Households Don’t Have the Savings to Pay Out-of-Pocket Healthcare Expenses</vt:lpstr>
      <vt:lpstr>Insurance is Not Enough For Many Under 65</vt:lpstr>
      <vt:lpstr>Fox Valley Medical Care is More Expensive Than In Madison or Minneapolis-St. Paul</vt:lpstr>
      <vt:lpstr>Why is Medical Care so Expensive?</vt:lpstr>
      <vt:lpstr>Wisconsin Ranks #3 in Medical Service Pricing</vt:lpstr>
      <vt:lpstr>Higher Deductibles Are Not the Answer</vt:lpstr>
      <vt:lpstr>In Our Opinion, Local Hospital Systems Are Unaccountable</vt:lpstr>
      <vt:lpstr>What Are Not-for-Profits Required To Report? </vt:lpstr>
      <vt:lpstr>Community Benefit Standards Are Low and Fox Valley Hospitals are Below Average</vt:lpstr>
      <vt:lpstr>Lack of Transparency and Accountability: Ascension-Wisconsin</vt:lpstr>
      <vt:lpstr>Ascension-Wisconsin Has Been Unresponsive to US or to the Local Community</vt:lpstr>
      <vt:lpstr>Lack of Transparency and Accountability: ThedaCare</vt:lpstr>
      <vt:lpstr>Does ThedaCare Work for This Community?</vt:lpstr>
      <vt:lpstr>Reform Ideas</vt:lpstr>
      <vt:lpstr>ThedaCare Board of Trustees Who Do These People Represent?</vt:lpstr>
      <vt:lpstr>Public Sector Purchasing Cooperative in the Fox Valley</vt:lpstr>
      <vt:lpstr>Purchasing Cooperative (continued)</vt:lpstr>
      <vt:lpstr>Why Establish a Public Sector Purchasing Cooperative?</vt:lpstr>
      <vt:lpstr>Tepid Response From the Leadership of Fox Valley Public Sector Organizations</vt:lpstr>
      <vt:lpstr>Not-for-Profit Integrated Health Care Organizations</vt:lpstr>
      <vt:lpstr>Opinions Based on Evidence Provided</vt:lpstr>
      <vt:lpstr>The Future and Your Role</vt:lpstr>
      <vt:lpstr>How Would Effective Regulation or Market Competition Change Fox Valley Health Care?</vt:lpstr>
      <vt:lpstr>We Need Your Help! Doing Nothing Means More of the Same.</vt:lpstr>
      <vt:lpstr>Effective Reform</vt:lpstr>
      <vt:lpstr>It’s Your Turn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Appleton… We Have a Healthcare Problem!</dc:title>
  <dc:creator>Merton Finkler</dc:creator>
  <cp:lastModifiedBy>Merton Finkler</cp:lastModifiedBy>
  <cp:revision>2</cp:revision>
  <dcterms:created xsi:type="dcterms:W3CDTF">2018-10-16T20:52:25Z</dcterms:created>
  <dcterms:modified xsi:type="dcterms:W3CDTF">2018-10-16T21:03:19Z</dcterms:modified>
</cp:coreProperties>
</file>